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302" r:id="rId3"/>
    <p:sldId id="271" r:id="rId4"/>
    <p:sldId id="303" r:id="rId5"/>
    <p:sldId id="304" r:id="rId6"/>
    <p:sldId id="269" r:id="rId7"/>
    <p:sldId id="306" r:id="rId8"/>
    <p:sldId id="305" r:id="rId9"/>
    <p:sldId id="308" r:id="rId10"/>
    <p:sldId id="309" r:id="rId11"/>
    <p:sldId id="310" r:id="rId12"/>
    <p:sldId id="311" r:id="rId13"/>
    <p:sldId id="312" r:id="rId14"/>
    <p:sldId id="313" r:id="rId15"/>
    <p:sldId id="301" r:id="rId16"/>
  </p:sldIdLst>
  <p:sldSz cx="9144000" cy="5143500" type="screen16x9"/>
  <p:notesSz cx="6858000" cy="9144000"/>
  <p:embeddedFontLst>
    <p:embeddedFont>
      <p:font typeface="Fira Sans Condensed" panose="020B0503050000020004" pitchFamily="34" charset="0"/>
      <p:regular r:id="rId18"/>
      <p:bold r:id="rId19"/>
      <p:italic r:id="rId20"/>
      <p:boldItalic r:id="rId21"/>
    </p:embeddedFont>
    <p:embeddedFont>
      <p:font typeface="Fira Sans Condensed Light" panose="020B0403050000020004" pitchFamily="34" charset="0"/>
      <p:regular r:id="rId22"/>
      <p:bold r:id="rId23"/>
      <p:italic r:id="rId24"/>
      <p:boldItalic r:id="rId25"/>
    </p:embeddedFont>
    <p:embeddedFont>
      <p:font typeface="Rajdhani"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65F9A-B8D9-4407-A71D-73468D169408}">
  <a:tblStyle styleId="{21265F9A-B8D9-4407-A71D-73468D1694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67" autoAdjust="0"/>
  </p:normalViewPr>
  <p:slideViewPr>
    <p:cSldViewPr snapToGrid="0">
      <p:cViewPr varScale="1">
        <p:scale>
          <a:sx n="103" d="100"/>
          <a:sy n="103" d="100"/>
        </p:scale>
        <p:origin x="874" y="77"/>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430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product, which is the integration of NLP (Natural Language Processing) and </a:t>
            </a:r>
            <a:r>
              <a:rPr lang="en-US" b="0" i="0" dirty="0" err="1">
                <a:solidFill>
                  <a:srgbClr val="374151"/>
                </a:solidFill>
                <a:effectLst/>
                <a:latin typeface="Söhne"/>
              </a:rPr>
              <a:t>ChatGPT</a:t>
            </a:r>
            <a:r>
              <a:rPr lang="en-US" b="0" i="0" dirty="0">
                <a:solidFill>
                  <a:srgbClr val="374151"/>
                </a:solidFill>
                <a:effectLst/>
                <a:latin typeface="Söhne"/>
              </a:rPr>
              <a:t> into Thameslink's rail services, ties into the customer's (Thameslink's) business processes in several ways:</a:t>
            </a:r>
          </a:p>
          <a:p>
            <a:pPr algn="l">
              <a:buFont typeface="+mj-lt"/>
              <a:buAutoNum type="arabicPeriod"/>
            </a:pPr>
            <a:r>
              <a:rPr lang="en-US" b="1" i="0" dirty="0">
                <a:solidFill>
                  <a:srgbClr val="374151"/>
                </a:solidFill>
                <a:effectLst/>
                <a:latin typeface="Söhne"/>
              </a:rPr>
              <a:t>Enhanced Maintenance Operations: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primary objective of implementing NLP and </a:t>
            </a:r>
            <a:r>
              <a:rPr lang="en-US" b="0" i="0" dirty="0" err="1">
                <a:solidFill>
                  <a:srgbClr val="374151"/>
                </a:solidFill>
                <a:effectLst/>
                <a:latin typeface="Söhne"/>
              </a:rPr>
              <a:t>ChatGPT</a:t>
            </a:r>
            <a:r>
              <a:rPr lang="en-US" b="0" i="0" dirty="0">
                <a:solidFill>
                  <a:srgbClr val="374151"/>
                </a:solidFill>
                <a:effectLst/>
                <a:latin typeface="Söhne"/>
              </a:rPr>
              <a:t> is to improve maintenance operations within Thameslink's rail services.</a:t>
            </a:r>
          </a:p>
          <a:p>
            <a:pPr marL="742950" lvl="1" indent="-285750" algn="l">
              <a:buFont typeface="+mj-lt"/>
              <a:buAutoNum type="arabicPeriod"/>
            </a:pPr>
            <a:r>
              <a:rPr lang="en-US" b="0" i="0" dirty="0">
                <a:solidFill>
                  <a:srgbClr val="374151"/>
                </a:solidFill>
                <a:effectLst/>
                <a:latin typeface="Söhne"/>
              </a:rPr>
              <a:t>By analyzing social media tweets, the product can automatically derive actionable recommendations related to maintenance and safety. This directly impacts how Thameslink ensures the reliability and safety of its rail services.</a:t>
            </a:r>
          </a:p>
          <a:p>
            <a:pPr algn="l">
              <a:buFont typeface="+mj-lt"/>
              <a:buAutoNum type="arabicPeriod"/>
            </a:pPr>
            <a:r>
              <a:rPr lang="en-US" b="1" i="0" dirty="0">
                <a:solidFill>
                  <a:srgbClr val="374151"/>
                </a:solidFill>
                <a:effectLst/>
                <a:latin typeface="Söhne"/>
              </a:rPr>
              <a:t>Data-Driven Decision-Making: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product facilitates data-driven decision-making within Thameslink's business processes. It enables the organization to harness the vast amount of data available on social media platforms and turn it into valuable insights.</a:t>
            </a:r>
          </a:p>
          <a:p>
            <a:pPr marL="742950" lvl="1" indent="-285750" algn="l">
              <a:buFont typeface="+mj-lt"/>
              <a:buAutoNum type="arabicPeriod"/>
            </a:pPr>
            <a:r>
              <a:rPr lang="en-US" b="0" i="0" dirty="0">
                <a:solidFill>
                  <a:srgbClr val="374151"/>
                </a:solidFill>
                <a:effectLst/>
                <a:latin typeface="Söhne"/>
              </a:rPr>
              <a:t>Data analysis using NLP and </a:t>
            </a:r>
            <a:r>
              <a:rPr lang="en-US" b="0" i="0" dirty="0" err="1">
                <a:solidFill>
                  <a:srgbClr val="374151"/>
                </a:solidFill>
                <a:effectLst/>
                <a:latin typeface="Söhne"/>
              </a:rPr>
              <a:t>ChatGPT</a:t>
            </a:r>
            <a:r>
              <a:rPr lang="en-US" b="0" i="0" dirty="0">
                <a:solidFill>
                  <a:srgbClr val="374151"/>
                </a:solidFill>
                <a:effectLst/>
                <a:latin typeface="Söhne"/>
              </a:rPr>
              <a:t> allows Thameslink to identify trends, issues, and potential maintenance requirements.</a:t>
            </a:r>
          </a:p>
          <a:p>
            <a:pPr algn="l">
              <a:buFont typeface="+mj-lt"/>
              <a:buAutoNum type="arabicPeriod"/>
            </a:pPr>
            <a:r>
              <a:rPr lang="en-US" b="1" i="0" dirty="0">
                <a:solidFill>
                  <a:srgbClr val="374151"/>
                </a:solidFill>
                <a:effectLst/>
                <a:latin typeface="Söhne"/>
              </a:rPr>
              <a:t>Operational Efficiency: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Integration of NLP and </a:t>
            </a:r>
            <a:r>
              <a:rPr lang="en-US" b="0" i="0" dirty="0" err="1">
                <a:solidFill>
                  <a:srgbClr val="374151"/>
                </a:solidFill>
                <a:effectLst/>
                <a:latin typeface="Söhne"/>
              </a:rPr>
              <a:t>ChatGPT</a:t>
            </a:r>
            <a:r>
              <a:rPr lang="en-US" b="0" i="0" dirty="0">
                <a:solidFill>
                  <a:srgbClr val="374151"/>
                </a:solidFill>
                <a:effectLst/>
                <a:latin typeface="Söhne"/>
              </a:rPr>
              <a:t> streamlines the process of monitoring and responding to maintenance-related concerns.</a:t>
            </a:r>
          </a:p>
          <a:p>
            <a:pPr marL="742950" lvl="1" indent="-285750" algn="l">
              <a:buFont typeface="+mj-lt"/>
              <a:buAutoNum type="arabicPeriod"/>
            </a:pPr>
            <a:r>
              <a:rPr lang="en-US" b="0" i="0" dirty="0">
                <a:solidFill>
                  <a:srgbClr val="374151"/>
                </a:solidFill>
                <a:effectLst/>
                <a:latin typeface="Söhne"/>
              </a:rPr>
              <a:t>The automation of recommendations from social media data reduces manual effort, making the maintenance process more efficient and responsive.</a:t>
            </a:r>
          </a:p>
          <a:p>
            <a:pPr algn="l">
              <a:buFont typeface="+mj-lt"/>
              <a:buAutoNum type="arabicPeriod"/>
            </a:pPr>
            <a:r>
              <a:rPr lang="en-US" b="1" i="0" dirty="0">
                <a:solidFill>
                  <a:srgbClr val="374151"/>
                </a:solidFill>
                <a:effectLst/>
                <a:latin typeface="Söhne"/>
              </a:rPr>
              <a:t>Proactive Issue Resolution: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By automatically deriving actionable recommendations, Thameslink can take a proactive approach to issue resolution.</a:t>
            </a:r>
          </a:p>
          <a:p>
            <a:pPr marL="742950" lvl="1" indent="-285750" algn="l">
              <a:buFont typeface="+mj-lt"/>
              <a:buAutoNum type="arabicPeriod"/>
            </a:pPr>
            <a:r>
              <a:rPr lang="en-US" b="0" i="0" dirty="0">
                <a:solidFill>
                  <a:srgbClr val="374151"/>
                </a:solidFill>
                <a:effectLst/>
                <a:latin typeface="Söhne"/>
              </a:rPr>
              <a:t>This proactive stance allows the organization to address potential problems before they escalate, contributing to a smoother and more reliable service for customers.</a:t>
            </a:r>
          </a:p>
          <a:p>
            <a:pPr algn="l">
              <a:buFont typeface="+mj-lt"/>
              <a:buAutoNum type="arabicPeriod"/>
            </a:pPr>
            <a:r>
              <a:rPr lang="en-US" b="1" i="0" dirty="0">
                <a:solidFill>
                  <a:srgbClr val="374151"/>
                </a:solidFill>
                <a:effectLst/>
                <a:latin typeface="Söhne"/>
              </a:rPr>
              <a:t>Customer-Centric Approach:</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Using NLP and </a:t>
            </a:r>
            <a:r>
              <a:rPr lang="en-US" b="0" i="0" dirty="0" err="1">
                <a:solidFill>
                  <a:srgbClr val="374151"/>
                </a:solidFill>
                <a:effectLst/>
                <a:latin typeface="Söhne"/>
              </a:rPr>
              <a:t>ChatGPT</a:t>
            </a:r>
            <a:r>
              <a:rPr lang="en-US" b="0" i="0" dirty="0">
                <a:solidFill>
                  <a:srgbClr val="374151"/>
                </a:solidFill>
                <a:effectLst/>
                <a:latin typeface="Söhne"/>
              </a:rPr>
              <a:t> to analyze social media data aligns with a customer-centric approach. Thameslink can identify and address concerns and feedback shared by passengers on social media promptly.</a:t>
            </a:r>
          </a:p>
          <a:p>
            <a:pPr marL="742950" lvl="1" indent="-285750" algn="l">
              <a:buFont typeface="+mj-lt"/>
              <a:buAutoNum type="arabicPeriod"/>
            </a:pPr>
            <a:r>
              <a:rPr lang="en-US" b="0" i="0" dirty="0">
                <a:solidFill>
                  <a:srgbClr val="374151"/>
                </a:solidFill>
                <a:effectLst/>
                <a:latin typeface="Söhne"/>
              </a:rPr>
              <a:t>This approach demonstrates a commitment to improving the customer experience.</a:t>
            </a:r>
          </a:p>
          <a:p>
            <a:pPr algn="l">
              <a:buFont typeface="+mj-lt"/>
              <a:buAutoNum type="arabicPeriod"/>
            </a:pPr>
            <a:r>
              <a:rPr lang="en-US" b="1" i="0" dirty="0">
                <a:solidFill>
                  <a:srgbClr val="374151"/>
                </a:solidFill>
                <a:effectLst/>
                <a:latin typeface="Söhne"/>
              </a:rPr>
              <a:t>Safety and Reliability: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Ultimately, the product ties into the customer's business processes by enhancing safety and reliability, which are paramount in the rail service industry.</a:t>
            </a:r>
          </a:p>
          <a:p>
            <a:pPr marL="742950" lvl="1" indent="-285750" algn="l">
              <a:buFont typeface="+mj-lt"/>
              <a:buAutoNum type="arabicPeriod"/>
            </a:pPr>
            <a:r>
              <a:rPr lang="en-US" b="0" i="0" dirty="0">
                <a:solidFill>
                  <a:srgbClr val="374151"/>
                </a:solidFill>
                <a:effectLst/>
                <a:latin typeface="Söhne"/>
              </a:rPr>
              <a:t>The actionable insights derived from social media data can help prevent safety issues and maintain the highest level of service reliability.</a:t>
            </a:r>
          </a:p>
          <a:p>
            <a:pPr algn="l">
              <a:buFont typeface="+mj-lt"/>
              <a:buAutoNum type="arabicPeriod"/>
            </a:pPr>
            <a:r>
              <a:rPr lang="en-US" b="1" i="0" dirty="0">
                <a:solidFill>
                  <a:srgbClr val="374151"/>
                </a:solidFill>
                <a:effectLst/>
                <a:latin typeface="Söhne"/>
              </a:rPr>
              <a:t>Continuous Improvement: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integration of advanced technology fosters a culture of continuous improvement within Thameslink.</a:t>
            </a:r>
          </a:p>
          <a:p>
            <a:pPr marL="742950" lvl="1" indent="-285750" algn="l">
              <a:buFont typeface="+mj-lt"/>
              <a:buAutoNum type="arabicPeriod"/>
            </a:pPr>
            <a:r>
              <a:rPr lang="en-US" b="0" i="0" dirty="0">
                <a:solidFill>
                  <a:srgbClr val="374151"/>
                </a:solidFill>
                <a:effectLst/>
                <a:latin typeface="Söhne"/>
              </a:rPr>
              <a:t>The organization can continuously refine its maintenance processes based on the recommendations generated by NLP and </a:t>
            </a:r>
            <a:r>
              <a:rPr lang="en-US" b="0" i="0" dirty="0" err="1">
                <a:solidFill>
                  <a:srgbClr val="374151"/>
                </a:solidFill>
                <a:effectLst/>
                <a:latin typeface="Söhne"/>
              </a:rPr>
              <a:t>ChatGPT</a:t>
            </a:r>
            <a:r>
              <a:rPr lang="en-US" b="0" i="0" dirty="0">
                <a:solidFill>
                  <a:srgbClr val="374151"/>
                </a:solidFill>
                <a:effectLst/>
                <a:latin typeface="Söhne"/>
              </a:rPr>
              <a:t>, resulting in an evolving and more efficient operation.</a:t>
            </a:r>
          </a:p>
          <a:p>
            <a:pPr algn="l"/>
            <a:r>
              <a:rPr lang="en-US" b="0" i="0" dirty="0">
                <a:solidFill>
                  <a:srgbClr val="374151"/>
                </a:solidFill>
                <a:effectLst/>
                <a:latin typeface="Söhne"/>
              </a:rPr>
              <a:t>In conclusion, the product's integration of NLP and </a:t>
            </a:r>
            <a:r>
              <a:rPr lang="en-US" b="0" i="0" dirty="0" err="1">
                <a:solidFill>
                  <a:srgbClr val="374151"/>
                </a:solidFill>
                <a:effectLst/>
                <a:latin typeface="Söhne"/>
              </a:rPr>
              <a:t>ChatGPT</a:t>
            </a:r>
            <a:r>
              <a:rPr lang="en-US" b="0" i="0" dirty="0">
                <a:solidFill>
                  <a:srgbClr val="374151"/>
                </a:solidFill>
                <a:effectLst/>
                <a:latin typeface="Söhne"/>
              </a:rPr>
              <a:t> into Thameslink's business processes directly impacts maintenance, safety, and reliability. It enables data-driven decision-making, operational efficiency, and a customer-centric approach. This not only enhances the customer experience but also ensures that Thameslink continues to meet and exceed industry standards in rail service.</a:t>
            </a:r>
          </a:p>
          <a:p>
            <a:endParaRPr lang="en-US" dirty="0"/>
          </a:p>
          <a:p>
            <a:endParaRPr lang="en-US" dirty="0"/>
          </a:p>
        </p:txBody>
      </p:sp>
    </p:spTree>
    <p:extLst>
      <p:ext uri="{BB962C8B-B14F-4D97-AF65-F5344CB8AC3E}">
        <p14:creationId xmlns:p14="http://schemas.microsoft.com/office/powerpoint/2010/main" val="192279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Data Privacy and Compliance: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Analyzing social media data involves handling personal information. Thameslink must be diligent in adhering to data protection regulations, such as GDPR in Europe, to protect the privacy of individuals. Mishandling of data could lead to legal consequences.</a:t>
            </a:r>
          </a:p>
          <a:p>
            <a:pPr algn="l">
              <a:buFont typeface="+mj-lt"/>
              <a:buAutoNum type="arabicPeriod"/>
            </a:pPr>
            <a:r>
              <a:rPr lang="en-US" b="1" i="0" dirty="0">
                <a:solidFill>
                  <a:srgbClr val="374151"/>
                </a:solidFill>
                <a:effectLst/>
                <a:latin typeface="Söhne"/>
              </a:rPr>
              <a:t>Data Accuracy and Noise: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Social media data may contain inaccuracies, misleading information, or even malicious content. Relying solely on such data for maintenance decisions can introduce errors and result in inappropriate actions.</a:t>
            </a:r>
          </a:p>
          <a:p>
            <a:pPr algn="l">
              <a:buFont typeface="+mj-lt"/>
              <a:buAutoNum type="arabicPeriod"/>
            </a:pPr>
            <a:r>
              <a:rPr lang="en-US" b="1" i="0" dirty="0">
                <a:solidFill>
                  <a:srgbClr val="374151"/>
                </a:solidFill>
                <a:effectLst/>
                <a:latin typeface="Söhne"/>
              </a:rPr>
              <a:t>Bias in Data:</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Social media data may be biased or skewed based on the demographics of users and their online behavior. This bias can lead to skewed recommendations that don't represent the entire passenger base.</a:t>
            </a:r>
          </a:p>
          <a:p>
            <a:pPr algn="l">
              <a:buFont typeface="+mj-lt"/>
              <a:buAutoNum type="arabicPeriod"/>
            </a:pPr>
            <a:r>
              <a:rPr lang="en-US" b="1" i="0" dirty="0">
                <a:solidFill>
                  <a:srgbClr val="374151"/>
                </a:solidFill>
                <a:effectLst/>
                <a:latin typeface="Söhne"/>
              </a:rPr>
              <a:t>Misinterpretation of Language: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Language is nuanced, and AI systems can misinterpret the context or tone of social media posts. This may lead to inappropriate responses or actions, impacting customer relations.</a:t>
            </a:r>
          </a:p>
          <a:p>
            <a:pPr algn="l">
              <a:buFont typeface="+mj-lt"/>
              <a:buAutoNum type="arabicPeriod"/>
            </a:pPr>
            <a:r>
              <a:rPr lang="en-US" b="1" i="0" dirty="0">
                <a:solidFill>
                  <a:srgbClr val="374151"/>
                </a:solidFill>
                <a:effectLst/>
                <a:latin typeface="Söhne"/>
              </a:rPr>
              <a:t>Cybersecurity: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As Thameslink integrates AI and data analysis into its systems, it becomes more vulnerable to cyberattacks. Protecting against data breaches, system vulnerabilities, and ensuring data security is paramount.</a:t>
            </a:r>
          </a:p>
          <a:p>
            <a:pPr algn="l">
              <a:buFont typeface="+mj-lt"/>
              <a:buAutoNum type="arabicPeriod"/>
            </a:pPr>
            <a:r>
              <a:rPr lang="en-US" b="1" i="0" dirty="0">
                <a:solidFill>
                  <a:srgbClr val="374151"/>
                </a:solidFill>
                <a:effectLst/>
                <a:latin typeface="Söhne"/>
              </a:rPr>
              <a:t>Loss of Human Oversight: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Overreliance on automated NLP and </a:t>
            </a:r>
            <a:r>
              <a:rPr lang="en-US" b="0" i="0" dirty="0" err="1">
                <a:solidFill>
                  <a:srgbClr val="374151"/>
                </a:solidFill>
                <a:effectLst/>
                <a:latin typeface="Söhne"/>
              </a:rPr>
              <a:t>ChatGPT</a:t>
            </a:r>
            <a:r>
              <a:rPr lang="en-US" b="0" i="0" dirty="0">
                <a:solidFill>
                  <a:srgbClr val="374151"/>
                </a:solidFill>
                <a:effectLst/>
                <a:latin typeface="Söhne"/>
              </a:rPr>
              <a:t> systems without human oversight can lead to poor decision-making in critical situations. There should always be a human in the loop to validate and override recommendations when necessary.</a:t>
            </a:r>
          </a:p>
          <a:p>
            <a:pPr algn="l">
              <a:buFont typeface="+mj-lt"/>
              <a:buAutoNum type="arabicPeriod"/>
            </a:pPr>
            <a:r>
              <a:rPr lang="en-US" b="1" i="0" dirty="0">
                <a:solidFill>
                  <a:srgbClr val="374151"/>
                </a:solidFill>
                <a:effectLst/>
                <a:latin typeface="Söhne"/>
              </a:rPr>
              <a:t>Costs and ROI:</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implementation and maintenance of NLP and </a:t>
            </a:r>
            <a:r>
              <a:rPr lang="en-US" b="0" i="0" dirty="0" err="1">
                <a:solidFill>
                  <a:srgbClr val="374151"/>
                </a:solidFill>
                <a:effectLst/>
                <a:latin typeface="Söhne"/>
              </a:rPr>
              <a:t>ChatGPT</a:t>
            </a:r>
            <a:r>
              <a:rPr lang="en-US" b="0" i="0" dirty="0">
                <a:solidFill>
                  <a:srgbClr val="374151"/>
                </a:solidFill>
                <a:effectLst/>
                <a:latin typeface="Söhne"/>
              </a:rPr>
              <a:t> systems can be costly. It's essential to assess whether the benefits, such as improved maintenance and safety, outweigh these costs.</a:t>
            </a:r>
          </a:p>
          <a:p>
            <a:pPr algn="l">
              <a:buFont typeface="+mj-lt"/>
              <a:buAutoNum type="arabicPeriod"/>
            </a:pPr>
            <a:r>
              <a:rPr lang="en-US" b="1" i="0" dirty="0">
                <a:solidFill>
                  <a:srgbClr val="374151"/>
                </a:solidFill>
                <a:effectLst/>
                <a:latin typeface="Söhne"/>
              </a:rPr>
              <a:t>Customer Perception: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If not properly executed, the use of AI in analyzing social media data can be perceived as invasive or insincere. It's crucial to communicate transparently with customers about how their feedback is being used.</a:t>
            </a:r>
          </a:p>
          <a:p>
            <a:pPr algn="l">
              <a:buFont typeface="+mj-lt"/>
              <a:buAutoNum type="arabicPeriod"/>
            </a:pPr>
            <a:r>
              <a:rPr lang="en-US" b="1" i="0" dirty="0">
                <a:solidFill>
                  <a:srgbClr val="374151"/>
                </a:solidFill>
                <a:effectLst/>
                <a:latin typeface="Söhne"/>
              </a:rPr>
              <a:t>Limited Coverage: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Social media data may not represent the full spectrum of passenger feedback. It may not capture the opinions of passengers who don't use social media or who use other channels to communicate issues.</a:t>
            </a:r>
          </a:p>
          <a:p>
            <a:pPr algn="l"/>
            <a:r>
              <a:rPr lang="en-US" b="0" i="0" dirty="0">
                <a:solidFill>
                  <a:srgbClr val="374151"/>
                </a:solidFill>
                <a:effectLst/>
                <a:latin typeface="Söhne"/>
              </a:rPr>
              <a:t>To mitigate these risks, Thameslink should invest in robust data governance, regularly assess the accuracy and fairness of its NLP models, and ensure strong cybersecurity measures. Additionally, a strong focus on ethical AI practices and clear communication with passengers about how their data is used can help build trust and minimize potential risks. Continuous monitoring and adaptation of the system are also crucial to address emerging challenges and maintain the safety and reliability of rail services.</a:t>
            </a:r>
            <a:endParaRPr lang="en-US" dirty="0"/>
          </a:p>
          <a:p>
            <a:endParaRPr lang="en-US" dirty="0"/>
          </a:p>
        </p:txBody>
      </p:sp>
    </p:spTree>
    <p:extLst>
      <p:ext uri="{BB962C8B-B14F-4D97-AF65-F5344CB8AC3E}">
        <p14:creationId xmlns:p14="http://schemas.microsoft.com/office/powerpoint/2010/main" val="3099390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Maintenance Issue Resolution Time</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Measure the average time it takes to resolve maintenance issues. This KPI helps assess the efficiency of your tool in identifying and addressing problems.</a:t>
            </a:r>
          </a:p>
          <a:p>
            <a:pPr marL="742950" lvl="1" indent="-285750" algn="l">
              <a:buFont typeface="+mj-lt"/>
              <a:buAutoNum type="arabicPeriod"/>
            </a:pPr>
            <a:r>
              <a:rPr lang="en-US" b="0" i="0" dirty="0">
                <a:solidFill>
                  <a:srgbClr val="374151"/>
                </a:solidFill>
                <a:effectLst/>
                <a:latin typeface="Söhne"/>
              </a:rPr>
              <a:t>Formula: Total time to resolve maintenance issues / Number of resolved issues.</a:t>
            </a:r>
          </a:p>
          <a:p>
            <a:pPr marL="742950" lvl="1" indent="-285750" algn="l">
              <a:buFont typeface="+mj-lt"/>
              <a:buAutoNum type="arabicPeriod"/>
            </a:pPr>
            <a:r>
              <a:rPr lang="en-US" b="0" i="0" dirty="0">
                <a:solidFill>
                  <a:srgbClr val="374151"/>
                </a:solidFill>
                <a:effectLst/>
                <a:latin typeface="Söhne"/>
              </a:rPr>
              <a:t>Set a target time frame for resolution and regularly track progress toward meeting that goal.</a:t>
            </a:r>
          </a:p>
          <a:p>
            <a:pPr algn="l">
              <a:buFont typeface="+mj-lt"/>
              <a:buAutoNum type="arabicPeriod"/>
            </a:pPr>
            <a:r>
              <a:rPr lang="en-US" b="1" i="0" dirty="0">
                <a:solidFill>
                  <a:srgbClr val="374151"/>
                </a:solidFill>
                <a:effectLst/>
                <a:latin typeface="Söhne"/>
              </a:rPr>
              <a:t>Maintenance Cost Savings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Calculate the cost savings achieved through the use of your tool compared to a baseline scenario without the tool.</a:t>
            </a:r>
          </a:p>
          <a:p>
            <a:pPr marL="742950" lvl="1" indent="-285750" algn="l">
              <a:buFont typeface="+mj-lt"/>
              <a:buAutoNum type="arabicPeriod"/>
            </a:pPr>
            <a:r>
              <a:rPr lang="en-US" b="0" i="0" dirty="0">
                <a:solidFill>
                  <a:srgbClr val="374151"/>
                </a:solidFill>
                <a:effectLst/>
                <a:latin typeface="Söhne"/>
              </a:rPr>
              <a:t>Formula: Baseline maintenance cost - Maintenance cost with the tool.</a:t>
            </a:r>
          </a:p>
          <a:p>
            <a:pPr marL="742950" lvl="1" indent="-285750" algn="l">
              <a:buFont typeface="+mj-lt"/>
              <a:buAutoNum type="arabicPeriod"/>
            </a:pPr>
            <a:r>
              <a:rPr lang="en-US" b="0" i="0" dirty="0">
                <a:solidFill>
                  <a:srgbClr val="374151"/>
                </a:solidFill>
                <a:effectLst/>
                <a:latin typeface="Söhne"/>
              </a:rPr>
              <a:t>Periodically review and update this calculation as maintenance operations evolve.</a:t>
            </a:r>
          </a:p>
          <a:p>
            <a:pPr algn="l">
              <a:buFont typeface="+mj-lt"/>
              <a:buAutoNum type="arabicPeriod"/>
            </a:pPr>
            <a:r>
              <a:rPr lang="en-US" b="1" i="0" dirty="0">
                <a:solidFill>
                  <a:srgbClr val="374151"/>
                </a:solidFill>
                <a:effectLst/>
                <a:latin typeface="Söhne"/>
              </a:rPr>
              <a:t>Maintenance Issue Prevention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Measure the reduction in the frequency and severity of maintenance issues. This can be assessed by comparing historical data before and after implementing your tool.</a:t>
            </a:r>
          </a:p>
          <a:p>
            <a:pPr marL="742950" lvl="1" indent="-285750" algn="l">
              <a:buFont typeface="+mj-lt"/>
              <a:buAutoNum type="arabicPeriod"/>
            </a:pPr>
            <a:r>
              <a:rPr lang="en-US" b="0" i="0" dirty="0">
                <a:solidFill>
                  <a:srgbClr val="374151"/>
                </a:solidFill>
                <a:effectLst/>
                <a:latin typeface="Söhne"/>
              </a:rPr>
              <a:t>Track a decrease in the number of reported issues and analyze their impact on maintenance work.</a:t>
            </a:r>
          </a:p>
          <a:p>
            <a:pPr algn="l">
              <a:buFont typeface="+mj-lt"/>
              <a:buAutoNum type="arabicPeriod"/>
            </a:pPr>
            <a:r>
              <a:rPr lang="en-US" b="1" i="0" dirty="0">
                <a:solidFill>
                  <a:srgbClr val="374151"/>
                </a:solidFill>
                <a:effectLst/>
                <a:latin typeface="Söhne"/>
              </a:rPr>
              <a:t>Customer Satisfaction</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Gather feedback from passengers through surveys or sentiment analysis of social media posts.</a:t>
            </a:r>
          </a:p>
          <a:p>
            <a:pPr marL="742950" lvl="1" indent="-285750" algn="l">
              <a:buFont typeface="+mj-lt"/>
              <a:buAutoNum type="arabicPeriod"/>
            </a:pPr>
            <a:r>
              <a:rPr lang="en-US" b="0" i="0" dirty="0">
                <a:solidFill>
                  <a:srgbClr val="374151"/>
                </a:solidFill>
                <a:effectLst/>
                <a:latin typeface="Söhne"/>
              </a:rPr>
              <a:t>Monitor the sentiment and feedback provided by passengers, and regularly assess changes in customer satisfaction scores.</a:t>
            </a:r>
          </a:p>
          <a:p>
            <a:pPr marL="742950" lvl="1" indent="-285750" algn="l">
              <a:buFont typeface="+mj-lt"/>
              <a:buAutoNum type="arabicPeriod"/>
            </a:pPr>
            <a:r>
              <a:rPr lang="en-US" b="0" i="0" dirty="0">
                <a:solidFill>
                  <a:srgbClr val="374151"/>
                </a:solidFill>
                <a:effectLst/>
                <a:latin typeface="Söhne"/>
              </a:rPr>
              <a:t>Implement NPS (Net Promoter Score) or CSAT (Customer Satisfaction Score) surveys to quantify customer satisfaction levels.</a:t>
            </a:r>
          </a:p>
          <a:p>
            <a:pPr algn="l">
              <a:buFont typeface="+mj-lt"/>
              <a:buAutoNum type="arabicPeriod"/>
            </a:pPr>
            <a:r>
              <a:rPr lang="en-US" b="1" i="0" dirty="0">
                <a:solidFill>
                  <a:srgbClr val="374151"/>
                </a:solidFill>
                <a:effectLst/>
                <a:latin typeface="Söhne"/>
              </a:rPr>
              <a:t>Response Time to Social Media Posts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Calculate the average time it takes to respond to social media posts, both positive and negative. This reflects the organization's ability to engage with passengers.</a:t>
            </a:r>
          </a:p>
          <a:p>
            <a:pPr marL="742950" lvl="1" indent="-285750" algn="l">
              <a:buFont typeface="+mj-lt"/>
              <a:buAutoNum type="arabicPeriod"/>
            </a:pPr>
            <a:r>
              <a:rPr lang="en-US" b="0" i="0" dirty="0">
                <a:solidFill>
                  <a:srgbClr val="374151"/>
                </a:solidFill>
                <a:effectLst/>
                <a:latin typeface="Söhne"/>
              </a:rPr>
              <a:t>Formula: Total response time for all posts / Number of posts.</a:t>
            </a:r>
          </a:p>
          <a:p>
            <a:pPr marL="742950" lvl="1" indent="-285750" algn="l">
              <a:buFont typeface="+mj-lt"/>
              <a:buAutoNum type="arabicPeriod"/>
            </a:pPr>
            <a:r>
              <a:rPr lang="en-US" b="0" i="0" dirty="0">
                <a:solidFill>
                  <a:srgbClr val="374151"/>
                </a:solidFill>
                <a:effectLst/>
                <a:latin typeface="Söhne"/>
              </a:rPr>
              <a:t>Establish response time benchmarks based on industry standards and passenger expectations.</a:t>
            </a:r>
          </a:p>
          <a:p>
            <a:pPr algn="l">
              <a:buFont typeface="+mj-lt"/>
              <a:buAutoNum type="arabicPeriod"/>
            </a:pPr>
            <a:r>
              <a:rPr lang="en-US" b="1" i="0" dirty="0">
                <a:solidFill>
                  <a:srgbClr val="374151"/>
                </a:solidFill>
                <a:effectLst/>
                <a:latin typeface="Söhne"/>
              </a:rPr>
              <a:t>Cost of Implementation vs. Benefits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Measure the return on investment (ROI) by comparing the initial implementation cost to the benefits gained, such as cost savings and improved customer satisfaction.</a:t>
            </a:r>
          </a:p>
          <a:p>
            <a:pPr marL="742950" lvl="1" indent="-285750" algn="l">
              <a:buFont typeface="+mj-lt"/>
              <a:buAutoNum type="arabicPeriod"/>
            </a:pPr>
            <a:r>
              <a:rPr lang="en-US" b="0" i="0" dirty="0">
                <a:solidFill>
                  <a:srgbClr val="374151"/>
                </a:solidFill>
                <a:effectLst/>
                <a:latin typeface="Söhne"/>
              </a:rPr>
              <a:t>Formula: (Benefits - Implementation Cost) / Implementation Cost.</a:t>
            </a:r>
          </a:p>
          <a:p>
            <a:pPr marL="742950" lvl="1" indent="-285750" algn="l">
              <a:buFont typeface="+mj-lt"/>
              <a:buAutoNum type="arabicPeriod"/>
            </a:pPr>
            <a:r>
              <a:rPr lang="en-US" b="0" i="0" dirty="0">
                <a:solidFill>
                  <a:srgbClr val="374151"/>
                </a:solidFill>
                <a:effectLst/>
                <a:latin typeface="Söhne"/>
              </a:rPr>
              <a:t>Regularly reassess this KPI as the tool's benefits and costs evolve.</a:t>
            </a:r>
          </a:p>
          <a:p>
            <a:endParaRPr lang="en-US" dirty="0"/>
          </a:p>
        </p:txBody>
      </p:sp>
    </p:spTree>
    <p:extLst>
      <p:ext uri="{BB962C8B-B14F-4D97-AF65-F5344CB8AC3E}">
        <p14:creationId xmlns:p14="http://schemas.microsoft.com/office/powerpoint/2010/main" val="248473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98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9.sv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593306" y="600075"/>
            <a:ext cx="5190930" cy="25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The Fine Tuners</a:t>
            </a:r>
            <a:r>
              <a:rPr lang="de-DE" dirty="0"/>
              <a:t> </a:t>
            </a:r>
            <a:r>
              <a:rPr lang="de-DE" sz="3600" dirty="0"/>
              <a:t>(Team1)</a:t>
            </a:r>
            <a:endParaRPr sz="36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600" b="1" dirty="0"/>
              <a:t>			31</a:t>
            </a:r>
            <a:r>
              <a:rPr lang="tr-TR" sz="1600" b="1" dirty="0"/>
              <a:t>.10.2023</a:t>
            </a:r>
            <a:endParaRPr sz="1600" b="1"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9812-F9E9-A851-F6F7-D19C012D864D}"/>
              </a:ext>
            </a:extLst>
          </p:cNvPr>
          <p:cNvSpPr>
            <a:spLocks noGrp="1"/>
          </p:cNvSpPr>
          <p:nvPr>
            <p:ph type="title"/>
          </p:nvPr>
        </p:nvSpPr>
        <p:spPr>
          <a:xfrm>
            <a:off x="572866" y="268280"/>
            <a:ext cx="7704000" cy="572700"/>
          </a:xfrm>
        </p:spPr>
        <p:txBody>
          <a:bodyPr/>
          <a:lstStyle/>
          <a:p>
            <a:r>
              <a:rPr lang="en-US" dirty="0"/>
              <a:t>Product Alignment with Business</a:t>
            </a:r>
          </a:p>
        </p:txBody>
      </p:sp>
      <p:sp>
        <p:nvSpPr>
          <p:cNvPr id="4" name="TextBox 3">
            <a:extLst>
              <a:ext uri="{FF2B5EF4-FFF2-40B4-BE49-F238E27FC236}">
                <a16:creationId xmlns:a16="http://schemas.microsoft.com/office/drawing/2014/main" id="{BD6B8CBF-9D02-B4F2-C3EC-3533BE1C5245}"/>
              </a:ext>
            </a:extLst>
          </p:cNvPr>
          <p:cNvSpPr txBox="1"/>
          <p:nvPr/>
        </p:nvSpPr>
        <p:spPr>
          <a:xfrm>
            <a:off x="1025235" y="1191491"/>
            <a:ext cx="7142019" cy="2862322"/>
          </a:xfrm>
          <a:prstGeom prst="rect">
            <a:avLst/>
          </a:prstGeom>
          <a:noFill/>
        </p:spPr>
        <p:txBody>
          <a:bodyPr wrap="square" rtlCol="0">
            <a:spAutoFit/>
          </a:bodyPr>
          <a:lstStyle/>
          <a:p>
            <a:r>
              <a:rPr lang="en-US" sz="1800" dirty="0">
                <a:solidFill>
                  <a:schemeClr val="lt2"/>
                </a:solidFill>
                <a:latin typeface="Fira Sans Condensed"/>
              </a:rPr>
              <a:t>Enhanced Maintenance Operations which improves Safety and Reliability.</a:t>
            </a:r>
          </a:p>
          <a:p>
            <a:endParaRPr lang="en-US" sz="1800" dirty="0">
              <a:solidFill>
                <a:schemeClr val="lt2"/>
              </a:solidFill>
              <a:latin typeface="Fira Sans Condensed"/>
            </a:endParaRPr>
          </a:p>
          <a:p>
            <a:endParaRPr lang="en-US" sz="1800" dirty="0">
              <a:solidFill>
                <a:schemeClr val="lt2"/>
              </a:solidFill>
              <a:latin typeface="Fira Sans Condensed"/>
            </a:endParaRPr>
          </a:p>
          <a:p>
            <a:r>
              <a:rPr lang="en-US" sz="1800" dirty="0">
                <a:solidFill>
                  <a:schemeClr val="lt2"/>
                </a:solidFill>
                <a:latin typeface="Fira Sans Condensed"/>
              </a:rPr>
              <a:t>Data-Driven Decision-Making for Continuous Improvement .</a:t>
            </a:r>
          </a:p>
          <a:p>
            <a:endParaRPr lang="en-US" sz="1800" dirty="0">
              <a:solidFill>
                <a:schemeClr val="lt2"/>
              </a:solidFill>
              <a:latin typeface="Fira Sans Condensed"/>
            </a:endParaRPr>
          </a:p>
          <a:p>
            <a:endParaRPr lang="en-US" sz="1800" dirty="0">
              <a:solidFill>
                <a:schemeClr val="lt2"/>
              </a:solidFill>
              <a:latin typeface="Fira Sans Condensed"/>
            </a:endParaRPr>
          </a:p>
          <a:p>
            <a:r>
              <a:rPr lang="en-US" sz="1800" dirty="0">
                <a:solidFill>
                  <a:schemeClr val="lt2"/>
                </a:solidFill>
                <a:latin typeface="Fira Sans Condensed"/>
              </a:rPr>
              <a:t>Operational Efficiency and Proactive Issue Resolution .</a:t>
            </a:r>
          </a:p>
          <a:p>
            <a:endParaRPr lang="en-US" sz="1800" dirty="0">
              <a:solidFill>
                <a:schemeClr val="lt2"/>
              </a:solidFill>
              <a:latin typeface="Fira Sans Condensed"/>
            </a:endParaRPr>
          </a:p>
          <a:p>
            <a:endParaRPr lang="en-US" sz="1800" dirty="0">
              <a:solidFill>
                <a:schemeClr val="lt2"/>
              </a:solidFill>
              <a:latin typeface="Fira Sans Condensed"/>
            </a:endParaRPr>
          </a:p>
          <a:p>
            <a:r>
              <a:rPr lang="en-US" sz="1800" dirty="0">
                <a:solidFill>
                  <a:schemeClr val="lt2"/>
                </a:solidFill>
                <a:latin typeface="Fira Sans Condensed"/>
              </a:rPr>
              <a:t>Customer-Centric Approach .</a:t>
            </a:r>
          </a:p>
        </p:txBody>
      </p:sp>
      <p:pic>
        <p:nvPicPr>
          <p:cNvPr id="5" name="Graphic 4" descr="Upstairs with solid fill">
            <a:extLst>
              <a:ext uri="{FF2B5EF4-FFF2-40B4-BE49-F238E27FC236}">
                <a16:creationId xmlns:a16="http://schemas.microsoft.com/office/drawing/2014/main" id="{C65435BC-1849-D9B2-7991-336901DBD9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20" y="1191491"/>
            <a:ext cx="455908" cy="455908"/>
          </a:xfrm>
          <a:prstGeom prst="rect">
            <a:avLst/>
          </a:prstGeom>
        </p:spPr>
      </p:pic>
      <p:pic>
        <p:nvPicPr>
          <p:cNvPr id="6" name="Graphic 5" descr="Good Idea with solid fill">
            <a:extLst>
              <a:ext uri="{FF2B5EF4-FFF2-40B4-BE49-F238E27FC236}">
                <a16:creationId xmlns:a16="http://schemas.microsoft.com/office/drawing/2014/main" id="{FFA3E0AA-13D3-2A9D-B36C-4566F379A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120" y="1940403"/>
            <a:ext cx="455908" cy="455908"/>
          </a:xfrm>
          <a:prstGeom prst="rect">
            <a:avLst/>
          </a:prstGeom>
        </p:spPr>
      </p:pic>
      <p:pic>
        <p:nvPicPr>
          <p:cNvPr id="8" name="Graphic 7" descr="Streetcar with solid fill">
            <a:extLst>
              <a:ext uri="{FF2B5EF4-FFF2-40B4-BE49-F238E27FC236}">
                <a16:creationId xmlns:a16="http://schemas.microsoft.com/office/drawing/2014/main" id="{83D5B0CD-04D7-6D26-1970-4FEE9E8086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120" y="2794796"/>
            <a:ext cx="455908" cy="455908"/>
          </a:xfrm>
          <a:prstGeom prst="rect">
            <a:avLst/>
          </a:prstGeom>
        </p:spPr>
      </p:pic>
      <p:pic>
        <p:nvPicPr>
          <p:cNvPr id="10" name="Graphic 9" descr="Group of men with solid fill">
            <a:extLst>
              <a:ext uri="{FF2B5EF4-FFF2-40B4-BE49-F238E27FC236}">
                <a16:creationId xmlns:a16="http://schemas.microsoft.com/office/drawing/2014/main" id="{25476E53-2AC7-E803-6BFC-D6E6511615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120" y="3597904"/>
            <a:ext cx="455909" cy="455909"/>
          </a:xfrm>
          <a:prstGeom prst="rect">
            <a:avLst/>
          </a:prstGeom>
        </p:spPr>
      </p:pic>
    </p:spTree>
    <p:extLst>
      <p:ext uri="{BB962C8B-B14F-4D97-AF65-F5344CB8AC3E}">
        <p14:creationId xmlns:p14="http://schemas.microsoft.com/office/powerpoint/2010/main" val="255863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113DC5-B993-83EC-3163-2E721A4A64D7}"/>
              </a:ext>
            </a:extLst>
          </p:cNvPr>
          <p:cNvPicPr>
            <a:picLocks noChangeAspect="1"/>
          </p:cNvPicPr>
          <p:nvPr/>
        </p:nvPicPr>
        <p:blipFill>
          <a:blip r:embed="rId3"/>
          <a:stretch>
            <a:fillRect/>
          </a:stretch>
        </p:blipFill>
        <p:spPr>
          <a:xfrm>
            <a:off x="1011219" y="1226372"/>
            <a:ext cx="6716576" cy="2829261"/>
          </a:xfrm>
          <a:prstGeom prst="rect">
            <a:avLst/>
          </a:prstGeom>
        </p:spPr>
      </p:pic>
      <p:sp>
        <p:nvSpPr>
          <p:cNvPr id="2" name="Title 1">
            <a:extLst>
              <a:ext uri="{FF2B5EF4-FFF2-40B4-BE49-F238E27FC236}">
                <a16:creationId xmlns:a16="http://schemas.microsoft.com/office/drawing/2014/main" id="{19F49812-F9E9-A851-F6F7-D19C012D864D}"/>
              </a:ext>
            </a:extLst>
          </p:cNvPr>
          <p:cNvSpPr>
            <a:spLocks noGrp="1"/>
          </p:cNvSpPr>
          <p:nvPr>
            <p:ph type="title"/>
          </p:nvPr>
        </p:nvSpPr>
        <p:spPr>
          <a:xfrm>
            <a:off x="720100" y="294468"/>
            <a:ext cx="7704000" cy="817732"/>
          </a:xfrm>
        </p:spPr>
        <p:txBody>
          <a:bodyPr/>
          <a:lstStyle/>
          <a:p>
            <a:r>
              <a:rPr lang="de-DE" dirty="0"/>
              <a:t>Risk Analysis</a:t>
            </a:r>
            <a:endParaRPr lang="en-US" dirty="0"/>
          </a:p>
        </p:txBody>
      </p:sp>
      <p:sp>
        <p:nvSpPr>
          <p:cNvPr id="7" name="Thought Bubble: Cloud 6">
            <a:extLst>
              <a:ext uri="{FF2B5EF4-FFF2-40B4-BE49-F238E27FC236}">
                <a16:creationId xmlns:a16="http://schemas.microsoft.com/office/drawing/2014/main" id="{B6C919A2-B82F-89B2-8749-AD0E82CAF3F7}"/>
              </a:ext>
            </a:extLst>
          </p:cNvPr>
          <p:cNvSpPr/>
          <p:nvPr/>
        </p:nvSpPr>
        <p:spPr>
          <a:xfrm>
            <a:off x="2187786" y="774948"/>
            <a:ext cx="5799966" cy="3732107"/>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C8A5FAD-BD8F-0B4B-30C4-3BDF099B4650}"/>
              </a:ext>
            </a:extLst>
          </p:cNvPr>
          <p:cNvSpPr txBox="1"/>
          <p:nvPr/>
        </p:nvSpPr>
        <p:spPr>
          <a:xfrm>
            <a:off x="3307904" y="1226372"/>
            <a:ext cx="3953110" cy="2893100"/>
          </a:xfrm>
          <a:prstGeom prst="rect">
            <a:avLst/>
          </a:prstGeom>
          <a:noFill/>
        </p:spPr>
        <p:txBody>
          <a:bodyPr wrap="square" rtlCol="0">
            <a:spAutoFit/>
          </a:bodyPr>
          <a:lstStyle/>
          <a:p>
            <a:r>
              <a:rPr lang="en-US" b="0" i="0" dirty="0">
                <a:solidFill>
                  <a:schemeClr val="accent6">
                    <a:lumMod val="50000"/>
                  </a:schemeClr>
                </a:solidFill>
                <a:effectLst/>
                <a:latin typeface="Söhne"/>
              </a:rPr>
              <a:t>"The bandage was wound around the wound.“</a:t>
            </a:r>
          </a:p>
          <a:p>
            <a:endParaRPr lang="en-US" dirty="0">
              <a:solidFill>
                <a:schemeClr val="accent6">
                  <a:lumMod val="50000"/>
                </a:schemeClr>
              </a:solidFill>
              <a:latin typeface="Söhne"/>
            </a:endParaRPr>
          </a:p>
          <a:p>
            <a:r>
              <a:rPr lang="en-US" dirty="0">
                <a:solidFill>
                  <a:schemeClr val="accent6">
                    <a:lumMod val="50000"/>
                  </a:schemeClr>
                </a:solidFill>
                <a:latin typeface="Söhne"/>
              </a:rPr>
              <a:t>"I've had delays on the Thameslink route three times this month! It's always a mess. #ThameslinkFail"</a:t>
            </a:r>
          </a:p>
          <a:p>
            <a:endParaRPr lang="en-US" dirty="0">
              <a:solidFill>
                <a:schemeClr val="accent6">
                  <a:lumMod val="50000"/>
                </a:schemeClr>
              </a:solidFill>
              <a:latin typeface="Söhne"/>
            </a:endParaRPr>
          </a:p>
          <a:p>
            <a:r>
              <a:rPr lang="en-US" b="0" i="0" dirty="0">
                <a:solidFill>
                  <a:schemeClr val="accent6">
                    <a:lumMod val="50000"/>
                  </a:schemeClr>
                </a:solidFill>
                <a:effectLst/>
                <a:latin typeface="Söhne"/>
              </a:rPr>
              <a:t>"@</a:t>
            </a:r>
            <a:r>
              <a:rPr lang="en-US" b="0" i="0" dirty="0" err="1">
                <a:solidFill>
                  <a:schemeClr val="accent6">
                    <a:lumMod val="50000"/>
                  </a:schemeClr>
                </a:solidFill>
                <a:effectLst/>
                <a:latin typeface="Söhne"/>
              </a:rPr>
              <a:t>ThameslinkRail</a:t>
            </a:r>
            <a:r>
              <a:rPr lang="en-US" b="0" i="0" dirty="0">
                <a:solidFill>
                  <a:schemeClr val="accent6">
                    <a:lumMod val="50000"/>
                  </a:schemeClr>
                </a:solidFill>
                <a:effectLst/>
                <a:latin typeface="Söhne"/>
              </a:rPr>
              <a:t>, the train ride was a roller coaster today! 🎢😬 #Thameslink #Excitement“</a:t>
            </a:r>
          </a:p>
          <a:p>
            <a:endParaRPr lang="en-US" dirty="0">
              <a:solidFill>
                <a:schemeClr val="accent6">
                  <a:lumMod val="50000"/>
                </a:schemeClr>
              </a:solidFill>
              <a:latin typeface="Söhne"/>
            </a:endParaRPr>
          </a:p>
          <a:p>
            <a:r>
              <a:rPr lang="en-US" dirty="0">
                <a:solidFill>
                  <a:schemeClr val="accent6">
                    <a:lumMod val="50000"/>
                  </a:schemeClr>
                </a:solidFill>
                <a:latin typeface="Söhne"/>
              </a:rPr>
              <a:t>"Thanks @ThameslinkRail for the 'express' service today. We only made five unscheduled stops and arrived just 30 minutes late! Truly, you're the epitome of efficiency. </a:t>
            </a:r>
            <a:r>
              <a:rPr lang="en-US" dirty="0"/>
              <a:t>🙄🚂 </a:t>
            </a:r>
            <a:endParaRPr lang="en-US" dirty="0">
              <a:solidFill>
                <a:schemeClr val="accent6">
                  <a:lumMod val="50000"/>
                </a:schemeClr>
              </a:solidFill>
            </a:endParaRPr>
          </a:p>
        </p:txBody>
      </p:sp>
    </p:spTree>
    <p:extLst>
      <p:ext uri="{BB962C8B-B14F-4D97-AF65-F5344CB8AC3E}">
        <p14:creationId xmlns:p14="http://schemas.microsoft.com/office/powerpoint/2010/main" val="11400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9812-F9E9-A851-F6F7-D19C012D864D}"/>
              </a:ext>
            </a:extLst>
          </p:cNvPr>
          <p:cNvSpPr>
            <a:spLocks noGrp="1"/>
          </p:cNvSpPr>
          <p:nvPr>
            <p:ph type="title"/>
          </p:nvPr>
        </p:nvSpPr>
        <p:spPr>
          <a:xfrm>
            <a:off x="487626" y="276028"/>
            <a:ext cx="7704000" cy="572700"/>
          </a:xfrm>
        </p:spPr>
        <p:txBody>
          <a:bodyPr/>
          <a:lstStyle/>
          <a:p>
            <a:r>
              <a:rPr lang="en-US" dirty="0"/>
              <a:t>Performance Metrics</a:t>
            </a:r>
          </a:p>
        </p:txBody>
      </p:sp>
      <p:sp>
        <p:nvSpPr>
          <p:cNvPr id="3" name="TextBox 2">
            <a:extLst>
              <a:ext uri="{FF2B5EF4-FFF2-40B4-BE49-F238E27FC236}">
                <a16:creationId xmlns:a16="http://schemas.microsoft.com/office/drawing/2014/main" id="{6EB414AE-3DC5-B9F3-38F2-61A66A3159F7}"/>
              </a:ext>
            </a:extLst>
          </p:cNvPr>
          <p:cNvSpPr txBox="1"/>
          <p:nvPr/>
        </p:nvSpPr>
        <p:spPr>
          <a:xfrm>
            <a:off x="952576" y="1136074"/>
            <a:ext cx="7617988" cy="2031325"/>
          </a:xfrm>
          <a:prstGeom prst="rect">
            <a:avLst/>
          </a:prstGeom>
          <a:noFill/>
        </p:spPr>
        <p:txBody>
          <a:bodyPr wrap="square" rtlCol="0">
            <a:spAutoFit/>
          </a:bodyPr>
          <a:lstStyle/>
          <a:p>
            <a:r>
              <a:rPr lang="en-US" sz="1800" dirty="0">
                <a:solidFill>
                  <a:schemeClr val="lt2"/>
                </a:solidFill>
                <a:latin typeface="Fira Sans Condensed"/>
              </a:rPr>
              <a:t>Maintenance Issue Resolution Time:</a:t>
            </a:r>
          </a:p>
          <a:p>
            <a:endParaRPr lang="en-US" sz="1800" dirty="0">
              <a:solidFill>
                <a:schemeClr val="lt2"/>
              </a:solidFill>
              <a:latin typeface="Fira Sans Condensed"/>
            </a:endParaRPr>
          </a:p>
          <a:p>
            <a:r>
              <a:rPr lang="en-US" sz="1800" dirty="0">
                <a:solidFill>
                  <a:schemeClr val="lt2"/>
                </a:solidFill>
                <a:latin typeface="Fira Sans Condensed"/>
              </a:rPr>
              <a:t>Maintenance Cost Savings:</a:t>
            </a:r>
          </a:p>
          <a:p>
            <a:endParaRPr lang="en-US" sz="1800" dirty="0">
              <a:solidFill>
                <a:schemeClr val="lt2"/>
              </a:solidFill>
              <a:latin typeface="Fira Sans Condensed"/>
            </a:endParaRPr>
          </a:p>
          <a:p>
            <a:r>
              <a:rPr lang="en-US" sz="1800" dirty="0">
                <a:solidFill>
                  <a:schemeClr val="lt2"/>
                </a:solidFill>
                <a:latin typeface="Fira Sans Condensed"/>
              </a:rPr>
              <a:t>Customer Satisfaction:</a:t>
            </a:r>
          </a:p>
          <a:p>
            <a:endParaRPr lang="en-US" sz="1800" dirty="0">
              <a:solidFill>
                <a:schemeClr val="lt2"/>
              </a:solidFill>
              <a:latin typeface="Fira Sans Condensed"/>
            </a:endParaRPr>
          </a:p>
          <a:p>
            <a:r>
              <a:rPr lang="en-US" sz="1800" dirty="0">
                <a:solidFill>
                  <a:schemeClr val="lt2"/>
                </a:solidFill>
                <a:latin typeface="Fira Sans Condensed"/>
              </a:rPr>
              <a:t>Cost of Implementation vs. Benefits:</a:t>
            </a:r>
          </a:p>
        </p:txBody>
      </p:sp>
      <p:pic>
        <p:nvPicPr>
          <p:cNvPr id="5" name="Graphic 4" descr="Hourglass Full with solid fill">
            <a:extLst>
              <a:ext uri="{FF2B5EF4-FFF2-40B4-BE49-F238E27FC236}">
                <a16:creationId xmlns:a16="http://schemas.microsoft.com/office/drawing/2014/main" id="{40CFDF77-A475-17BF-CEAF-BBB8340A0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272" y="1102745"/>
            <a:ext cx="379138" cy="379138"/>
          </a:xfrm>
          <a:prstGeom prst="rect">
            <a:avLst/>
          </a:prstGeom>
        </p:spPr>
      </p:pic>
      <p:pic>
        <p:nvPicPr>
          <p:cNvPr id="7" name="Graphic 6" descr="Coins with solid fill">
            <a:extLst>
              <a:ext uri="{FF2B5EF4-FFF2-40B4-BE49-F238E27FC236}">
                <a16:creationId xmlns:a16="http://schemas.microsoft.com/office/drawing/2014/main" id="{056EF714-0F51-6C55-8E68-4243F93B8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272" y="1728661"/>
            <a:ext cx="379138" cy="379138"/>
          </a:xfrm>
          <a:prstGeom prst="rect">
            <a:avLst/>
          </a:prstGeom>
        </p:spPr>
      </p:pic>
      <p:pic>
        <p:nvPicPr>
          <p:cNvPr id="11" name="Graphic 10" descr="Children with solid fill">
            <a:extLst>
              <a:ext uri="{FF2B5EF4-FFF2-40B4-BE49-F238E27FC236}">
                <a16:creationId xmlns:a16="http://schemas.microsoft.com/office/drawing/2014/main" id="{AD9D818F-A4A8-018E-7A0F-6C23A6F3B2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272" y="2239166"/>
            <a:ext cx="379138" cy="379138"/>
          </a:xfrm>
          <a:prstGeom prst="rect">
            <a:avLst/>
          </a:prstGeom>
        </p:spPr>
      </p:pic>
      <p:pic>
        <p:nvPicPr>
          <p:cNvPr id="15" name="Graphic 14" descr="Business Growth with solid fill">
            <a:extLst>
              <a:ext uri="{FF2B5EF4-FFF2-40B4-BE49-F238E27FC236}">
                <a16:creationId xmlns:a16="http://schemas.microsoft.com/office/drawing/2014/main" id="{67A53CB4-687C-AF0E-3AB0-F990F681AE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72" y="2749671"/>
            <a:ext cx="379140" cy="379140"/>
          </a:xfrm>
          <a:prstGeom prst="rect">
            <a:avLst/>
          </a:prstGeom>
        </p:spPr>
      </p:pic>
    </p:spTree>
    <p:extLst>
      <p:ext uri="{BB962C8B-B14F-4D97-AF65-F5344CB8AC3E}">
        <p14:creationId xmlns:p14="http://schemas.microsoft.com/office/powerpoint/2010/main" val="540464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487D-CD95-5E75-B17D-025AFD287882}"/>
              </a:ext>
            </a:extLst>
          </p:cNvPr>
          <p:cNvSpPr>
            <a:spLocks noGrp="1"/>
          </p:cNvSpPr>
          <p:nvPr>
            <p:ph type="title"/>
          </p:nvPr>
        </p:nvSpPr>
        <p:spPr>
          <a:xfrm>
            <a:off x="720100" y="291253"/>
            <a:ext cx="7704000" cy="623147"/>
          </a:xfrm>
        </p:spPr>
        <p:txBody>
          <a:bodyPr/>
          <a:lstStyle/>
          <a:p>
            <a:r>
              <a:rPr lang="de-DE" dirty="0"/>
              <a:t>Summary</a:t>
            </a:r>
            <a:endParaRPr lang="en-US" dirty="0"/>
          </a:p>
        </p:txBody>
      </p:sp>
      <p:sp>
        <p:nvSpPr>
          <p:cNvPr id="3" name="TextBox 2">
            <a:extLst>
              <a:ext uri="{FF2B5EF4-FFF2-40B4-BE49-F238E27FC236}">
                <a16:creationId xmlns:a16="http://schemas.microsoft.com/office/drawing/2014/main" id="{EC7C6C26-001F-B0A7-B8AE-2D84F477428C}"/>
              </a:ext>
            </a:extLst>
          </p:cNvPr>
          <p:cNvSpPr txBox="1"/>
          <p:nvPr/>
        </p:nvSpPr>
        <p:spPr>
          <a:xfrm>
            <a:off x="623147" y="1361440"/>
            <a:ext cx="7470986" cy="3416320"/>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de-DE" sz="1800" dirty="0">
                <a:solidFill>
                  <a:schemeClr val="lt2"/>
                </a:solidFill>
                <a:latin typeface="Fira Sans Condensed"/>
              </a:rPr>
              <a:t>Who </a:t>
            </a:r>
            <a:r>
              <a:rPr lang="de-DE" sz="1800" dirty="0" err="1">
                <a:solidFill>
                  <a:schemeClr val="lt2"/>
                </a:solidFill>
                <a:latin typeface="Fira Sans Condensed"/>
              </a:rPr>
              <a:t>is</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company</a:t>
            </a:r>
            <a:r>
              <a:rPr lang="de-DE" sz="1800" dirty="0">
                <a:solidFill>
                  <a:schemeClr val="lt2"/>
                </a:solidFill>
                <a:latin typeface="Fira Sans Condensed"/>
              </a:rPr>
              <a:t> and </a:t>
            </a:r>
            <a:r>
              <a:rPr lang="de-DE" sz="1800" dirty="0" err="1">
                <a:solidFill>
                  <a:schemeClr val="lt2"/>
                </a:solidFill>
                <a:latin typeface="Fira Sans Condensed"/>
              </a:rPr>
              <a:t>what</a:t>
            </a:r>
            <a:r>
              <a:rPr lang="de-DE" sz="1800" dirty="0">
                <a:solidFill>
                  <a:schemeClr val="lt2"/>
                </a:solidFill>
                <a:latin typeface="Fira Sans Condensed"/>
              </a:rPr>
              <a:t> </a:t>
            </a:r>
            <a:r>
              <a:rPr lang="de-DE" sz="1800" dirty="0" err="1">
                <a:solidFill>
                  <a:schemeClr val="lt2"/>
                </a:solidFill>
                <a:latin typeface="Fira Sans Condensed"/>
              </a:rPr>
              <a:t>is</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service</a:t>
            </a:r>
            <a:r>
              <a:rPr lang="de-DE" sz="1800" dirty="0">
                <a:solidFill>
                  <a:schemeClr val="lt2"/>
                </a:solidFill>
                <a:latin typeface="Fira Sans Condensed"/>
              </a:rPr>
              <a:t> </a:t>
            </a:r>
            <a:r>
              <a:rPr lang="de-DE" sz="1800" dirty="0" err="1">
                <a:solidFill>
                  <a:schemeClr val="lt2"/>
                </a:solidFill>
                <a:latin typeface="Fira Sans Condensed"/>
              </a:rPr>
              <a:t>provided</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Mission and </a:t>
            </a:r>
            <a:r>
              <a:rPr lang="de-DE" sz="1800" dirty="0" err="1">
                <a:solidFill>
                  <a:schemeClr val="lt2"/>
                </a:solidFill>
                <a:latin typeface="Fira Sans Condensed"/>
              </a:rPr>
              <a:t>Vison</a:t>
            </a:r>
            <a:r>
              <a:rPr lang="de-DE" sz="1800" dirty="0">
                <a:solidFill>
                  <a:schemeClr val="lt2"/>
                </a:solidFill>
                <a:latin typeface="Fira Sans Condensed"/>
              </a:rPr>
              <a:t> </a:t>
            </a:r>
            <a:r>
              <a:rPr lang="de-DE" sz="1800" dirty="0" err="1">
                <a:solidFill>
                  <a:schemeClr val="lt2"/>
                </a:solidFill>
                <a:latin typeface="Fira Sans Condensed"/>
              </a:rPr>
              <a:t>for</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project</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Architecture </a:t>
            </a:r>
            <a:r>
              <a:rPr lang="de-DE" sz="1800" dirty="0" err="1">
                <a:solidFill>
                  <a:schemeClr val="lt2"/>
                </a:solidFill>
                <a:latin typeface="Fira Sans Condensed"/>
              </a:rPr>
              <a:t>of</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MVP </a:t>
            </a:r>
            <a:r>
              <a:rPr lang="de-DE" sz="1800" dirty="0" err="1">
                <a:solidFill>
                  <a:schemeClr val="lt2"/>
                </a:solidFill>
                <a:latin typeface="Fira Sans Condensed"/>
              </a:rPr>
              <a:t>explained</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err="1">
                <a:solidFill>
                  <a:schemeClr val="lt2"/>
                </a:solidFill>
                <a:latin typeface="Fira Sans Condensed"/>
              </a:rPr>
              <a:t>Identified</a:t>
            </a:r>
            <a:r>
              <a:rPr lang="de-DE" sz="1800" dirty="0">
                <a:solidFill>
                  <a:schemeClr val="lt2"/>
                </a:solidFill>
                <a:latin typeface="Fira Sans Condensed"/>
              </a:rPr>
              <a:t> and </a:t>
            </a:r>
            <a:r>
              <a:rPr lang="de-DE" sz="1800" dirty="0" err="1">
                <a:solidFill>
                  <a:schemeClr val="lt2"/>
                </a:solidFill>
                <a:latin typeface="Fira Sans Condensed"/>
              </a:rPr>
              <a:t>categorised</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stakeholders</a:t>
            </a:r>
            <a:r>
              <a:rPr lang="de-DE" sz="1800" dirty="0">
                <a:solidFill>
                  <a:schemeClr val="lt2"/>
                </a:solidFill>
                <a:latin typeface="Fira Sans Condensed"/>
              </a:rPr>
              <a:t>.</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err="1">
                <a:solidFill>
                  <a:schemeClr val="lt2"/>
                </a:solidFill>
                <a:latin typeface="Fira Sans Condensed"/>
              </a:rPr>
              <a:t>Analysed</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Risks</a:t>
            </a:r>
            <a:r>
              <a:rPr lang="de-DE" sz="1800" dirty="0">
                <a:solidFill>
                  <a:schemeClr val="lt2"/>
                </a:solidFill>
                <a:latin typeface="Fira Sans Condensed"/>
              </a:rPr>
              <a:t> </a:t>
            </a:r>
            <a:r>
              <a:rPr lang="de-DE" sz="1800" dirty="0" err="1">
                <a:solidFill>
                  <a:schemeClr val="lt2"/>
                </a:solidFill>
                <a:latin typeface="Fira Sans Condensed"/>
              </a:rPr>
              <a:t>for</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project</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err="1">
                <a:solidFill>
                  <a:schemeClr val="lt2"/>
                </a:solidFill>
                <a:latin typeface="Fira Sans Condensed"/>
              </a:rPr>
              <a:t>KPI‘s</a:t>
            </a:r>
            <a:r>
              <a:rPr lang="de-DE" sz="1800" dirty="0">
                <a:solidFill>
                  <a:schemeClr val="lt2"/>
                </a:solidFill>
                <a:latin typeface="Fira Sans Condensed"/>
              </a:rPr>
              <a:t> </a:t>
            </a:r>
            <a:r>
              <a:rPr lang="de-DE" sz="1800" dirty="0" err="1">
                <a:solidFill>
                  <a:schemeClr val="lt2"/>
                </a:solidFill>
                <a:latin typeface="Fira Sans Condensed"/>
              </a:rPr>
              <a:t>for</a:t>
            </a:r>
            <a:r>
              <a:rPr lang="de-DE" sz="1800" dirty="0">
                <a:solidFill>
                  <a:schemeClr val="lt2"/>
                </a:solidFill>
                <a:latin typeface="Fira Sans Condensed"/>
              </a:rPr>
              <a:t> </a:t>
            </a:r>
            <a:r>
              <a:rPr lang="de-DE" sz="1800" dirty="0" err="1">
                <a:solidFill>
                  <a:schemeClr val="lt2"/>
                </a:solidFill>
                <a:latin typeface="Fira Sans Condensed"/>
              </a:rPr>
              <a:t>meauring</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bussiness</a:t>
            </a:r>
            <a:r>
              <a:rPr lang="de-DE" sz="1800" dirty="0">
                <a:solidFill>
                  <a:schemeClr val="lt2"/>
                </a:solidFill>
                <a:latin typeface="Fira Sans Condensed"/>
              </a:rPr>
              <a:t> </a:t>
            </a:r>
            <a:r>
              <a:rPr lang="de-DE" sz="1800" dirty="0" err="1">
                <a:solidFill>
                  <a:schemeClr val="lt2"/>
                </a:solidFill>
                <a:latin typeface="Fira Sans Condensed"/>
              </a:rPr>
              <a:t>improvement</a:t>
            </a:r>
            <a:r>
              <a:rPr lang="de-DE" sz="1800" dirty="0">
                <a:solidFill>
                  <a:schemeClr val="lt2"/>
                </a:solidFill>
                <a:latin typeface="Fira Sans Condensed"/>
              </a:rPr>
              <a:t> </a:t>
            </a:r>
            <a:r>
              <a:rPr lang="de-DE" sz="1800" dirty="0" err="1">
                <a:solidFill>
                  <a:schemeClr val="lt2"/>
                </a:solidFill>
                <a:latin typeface="Fira Sans Condensed"/>
              </a:rPr>
              <a:t>is</a:t>
            </a:r>
            <a:r>
              <a:rPr lang="de-DE" sz="1800" dirty="0">
                <a:solidFill>
                  <a:schemeClr val="lt2"/>
                </a:solidFill>
                <a:latin typeface="Fira Sans Condensed"/>
              </a:rPr>
              <a:t> </a:t>
            </a:r>
            <a:r>
              <a:rPr lang="de-DE" sz="1800" dirty="0" err="1">
                <a:solidFill>
                  <a:schemeClr val="lt2"/>
                </a:solidFill>
                <a:latin typeface="Fira Sans Condensed"/>
              </a:rPr>
              <a:t>identified</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en-US" sz="1800" dirty="0">
              <a:solidFill>
                <a:schemeClr val="lt2"/>
              </a:solidFill>
              <a:latin typeface="Fira Sans Condensed"/>
            </a:endParaRPr>
          </a:p>
        </p:txBody>
      </p:sp>
    </p:spTree>
    <p:extLst>
      <p:ext uri="{BB962C8B-B14F-4D97-AF65-F5344CB8AC3E}">
        <p14:creationId xmlns:p14="http://schemas.microsoft.com/office/powerpoint/2010/main" val="385269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8E93-6710-A533-DF19-AB85A5B91E64}"/>
              </a:ext>
            </a:extLst>
          </p:cNvPr>
          <p:cNvSpPr>
            <a:spLocks noGrp="1"/>
          </p:cNvSpPr>
          <p:nvPr>
            <p:ph type="title"/>
          </p:nvPr>
        </p:nvSpPr>
        <p:spPr>
          <a:xfrm>
            <a:off x="720100" y="347622"/>
            <a:ext cx="7704000" cy="764577"/>
          </a:xfrm>
        </p:spPr>
        <p:txBody>
          <a:bodyPr/>
          <a:lstStyle/>
          <a:p>
            <a:r>
              <a:rPr lang="de-DE" dirty="0"/>
              <a:t>Next </a:t>
            </a:r>
            <a:r>
              <a:rPr lang="de-DE" dirty="0" err="1"/>
              <a:t>Steps</a:t>
            </a:r>
            <a:endParaRPr lang="en-US" dirty="0"/>
          </a:p>
        </p:txBody>
      </p:sp>
      <p:sp>
        <p:nvSpPr>
          <p:cNvPr id="7" name="TextBox 6">
            <a:extLst>
              <a:ext uri="{FF2B5EF4-FFF2-40B4-BE49-F238E27FC236}">
                <a16:creationId xmlns:a16="http://schemas.microsoft.com/office/drawing/2014/main" id="{338B5809-6F1F-E1F2-2D2D-62C238BB71A6}"/>
              </a:ext>
            </a:extLst>
          </p:cNvPr>
          <p:cNvSpPr txBox="1"/>
          <p:nvPr/>
        </p:nvSpPr>
        <p:spPr>
          <a:xfrm>
            <a:off x="602827" y="1193369"/>
            <a:ext cx="7130827" cy="4801314"/>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de-DE" sz="1800" dirty="0">
                <a:solidFill>
                  <a:schemeClr val="lt2"/>
                </a:solidFill>
                <a:latin typeface="Fira Sans Condensed"/>
              </a:rPr>
              <a:t>Data </a:t>
            </a:r>
            <a:r>
              <a:rPr lang="de-DE" sz="1800" dirty="0" err="1">
                <a:solidFill>
                  <a:schemeClr val="lt2"/>
                </a:solidFill>
                <a:latin typeface="Fira Sans Condensed"/>
              </a:rPr>
              <a:t>understanding</a:t>
            </a:r>
            <a:r>
              <a:rPr lang="de-DE" sz="1800" dirty="0">
                <a:solidFill>
                  <a:schemeClr val="lt2"/>
                </a:solidFill>
                <a:latin typeface="Fira Sans Condensed"/>
              </a:rPr>
              <a:t> and initial EDA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Understanding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quality</a:t>
            </a:r>
            <a:r>
              <a:rPr lang="de-DE" sz="1800" dirty="0">
                <a:solidFill>
                  <a:schemeClr val="lt2"/>
                </a:solidFill>
                <a:latin typeface="Fira Sans Condensed"/>
              </a:rPr>
              <a:t> </a:t>
            </a:r>
            <a:r>
              <a:rPr lang="de-DE" sz="1800" dirty="0" err="1">
                <a:solidFill>
                  <a:schemeClr val="lt2"/>
                </a:solidFill>
                <a:latin typeface="Fira Sans Condensed"/>
              </a:rPr>
              <a:t>of</a:t>
            </a:r>
            <a:r>
              <a:rPr lang="de-DE" sz="1800" dirty="0">
                <a:solidFill>
                  <a:schemeClr val="lt2"/>
                </a:solidFill>
                <a:latin typeface="Fira Sans Condensed"/>
              </a:rPr>
              <a:t> </a:t>
            </a:r>
            <a:r>
              <a:rPr lang="de-DE" sz="1800" dirty="0" err="1">
                <a:solidFill>
                  <a:schemeClr val="lt2"/>
                </a:solidFill>
                <a:latin typeface="Fira Sans Condensed"/>
              </a:rPr>
              <a:t>existing</a:t>
            </a:r>
            <a:r>
              <a:rPr lang="de-DE" sz="1800" dirty="0">
                <a:solidFill>
                  <a:schemeClr val="lt2"/>
                </a:solidFill>
                <a:latin typeface="Fira Sans Condensed"/>
              </a:rPr>
              <a:t> </a:t>
            </a:r>
            <a:r>
              <a:rPr lang="de-DE" sz="1800" dirty="0" err="1">
                <a:solidFill>
                  <a:schemeClr val="lt2"/>
                </a:solidFill>
                <a:latin typeface="Fira Sans Condensed"/>
              </a:rPr>
              <a:t>lables</a:t>
            </a:r>
            <a:r>
              <a:rPr lang="de-DE" sz="1800" dirty="0">
                <a:solidFill>
                  <a:schemeClr val="lt2"/>
                </a:solidFill>
                <a:latin typeface="Fira Sans Condensed"/>
              </a:rPr>
              <a:t> </a:t>
            </a:r>
            <a:r>
              <a:rPr lang="de-DE" sz="1800" dirty="0" err="1">
                <a:solidFill>
                  <a:schemeClr val="lt2"/>
                </a:solidFill>
                <a:latin typeface="Fira Sans Condensed"/>
              </a:rPr>
              <a:t>by</a:t>
            </a:r>
            <a:r>
              <a:rPr lang="de-DE" sz="1800" dirty="0">
                <a:solidFill>
                  <a:schemeClr val="lt2"/>
                </a:solidFill>
                <a:latin typeface="Fira Sans Condensed"/>
              </a:rPr>
              <a:t> </a:t>
            </a:r>
            <a:r>
              <a:rPr lang="de-DE" sz="1800" dirty="0" err="1">
                <a:solidFill>
                  <a:schemeClr val="lt2"/>
                </a:solidFill>
                <a:latin typeface="Fira Sans Condensed"/>
              </a:rPr>
              <a:t>manually</a:t>
            </a:r>
            <a:r>
              <a:rPr lang="de-DE" sz="1800" dirty="0">
                <a:solidFill>
                  <a:schemeClr val="lt2"/>
                </a:solidFill>
                <a:latin typeface="Fira Sans Condensed"/>
              </a:rPr>
              <a:t> </a:t>
            </a:r>
            <a:r>
              <a:rPr lang="de-DE" sz="1800" dirty="0" err="1">
                <a:solidFill>
                  <a:schemeClr val="lt2"/>
                </a:solidFill>
                <a:latin typeface="Fira Sans Condensed"/>
              </a:rPr>
              <a:t>classifying</a:t>
            </a:r>
            <a:r>
              <a:rPr lang="de-DE" sz="1800" dirty="0">
                <a:solidFill>
                  <a:schemeClr val="lt2"/>
                </a:solidFill>
                <a:latin typeface="Fira Sans Condensed"/>
              </a:rPr>
              <a:t> </a:t>
            </a:r>
            <a:r>
              <a:rPr lang="de-DE" sz="1800" dirty="0" err="1">
                <a:solidFill>
                  <a:schemeClr val="lt2"/>
                </a:solidFill>
                <a:latin typeface="Fira Sans Condensed"/>
              </a:rPr>
              <a:t>tweets</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Start </a:t>
            </a:r>
            <a:r>
              <a:rPr lang="de-DE" sz="1800" dirty="0" err="1">
                <a:solidFill>
                  <a:schemeClr val="lt2"/>
                </a:solidFill>
                <a:latin typeface="Fira Sans Condensed"/>
              </a:rPr>
              <a:t>with</a:t>
            </a:r>
            <a:r>
              <a:rPr lang="de-DE" sz="1800" dirty="0">
                <a:solidFill>
                  <a:schemeClr val="lt2"/>
                </a:solidFill>
                <a:latin typeface="Fira Sans Condensed"/>
              </a:rPr>
              <a:t> </a:t>
            </a:r>
            <a:r>
              <a:rPr lang="de-DE" sz="1800" dirty="0" err="1">
                <a:solidFill>
                  <a:schemeClr val="lt2"/>
                </a:solidFill>
                <a:latin typeface="Fira Sans Condensed"/>
              </a:rPr>
              <a:t>data</a:t>
            </a:r>
            <a:r>
              <a:rPr lang="de-DE" sz="1800" dirty="0">
                <a:solidFill>
                  <a:schemeClr val="lt2"/>
                </a:solidFill>
                <a:latin typeface="Fira Sans Condensed"/>
              </a:rPr>
              <a:t> </a:t>
            </a:r>
            <a:r>
              <a:rPr lang="de-DE" sz="1800" dirty="0" err="1">
                <a:solidFill>
                  <a:schemeClr val="lt2"/>
                </a:solidFill>
                <a:latin typeface="Fira Sans Condensed"/>
              </a:rPr>
              <a:t>preprocessing</a:t>
            </a:r>
            <a:r>
              <a:rPr lang="de-DE" sz="1800" dirty="0">
                <a:solidFill>
                  <a:schemeClr val="lt2"/>
                </a:solidFill>
                <a:latin typeface="Fira Sans Condensed"/>
              </a:rPr>
              <a:t> – </a:t>
            </a:r>
            <a:r>
              <a:rPr lang="de-DE" sz="1800" dirty="0" err="1">
                <a:solidFill>
                  <a:schemeClr val="lt2"/>
                </a:solidFill>
                <a:latin typeface="Fira Sans Condensed"/>
              </a:rPr>
              <a:t>stemming</a:t>
            </a:r>
            <a:r>
              <a:rPr lang="de-DE" sz="1800" dirty="0">
                <a:solidFill>
                  <a:schemeClr val="lt2"/>
                </a:solidFill>
                <a:latin typeface="Fira Sans Condensed"/>
              </a:rPr>
              <a:t> , </a:t>
            </a:r>
            <a:r>
              <a:rPr lang="de-DE" sz="1800" dirty="0" err="1">
                <a:solidFill>
                  <a:schemeClr val="lt2"/>
                </a:solidFill>
                <a:latin typeface="Fira Sans Condensed"/>
              </a:rPr>
              <a:t>lementization</a:t>
            </a:r>
            <a:r>
              <a:rPr lang="de-DE" sz="1800" dirty="0">
                <a:solidFill>
                  <a:schemeClr val="lt2"/>
                </a:solidFill>
                <a:latin typeface="Fira Sans Condensed"/>
              </a:rPr>
              <a:t> , </a:t>
            </a:r>
            <a:r>
              <a:rPr lang="de-DE" sz="1800" dirty="0" err="1">
                <a:solidFill>
                  <a:schemeClr val="lt2"/>
                </a:solidFill>
                <a:latin typeface="Fira Sans Condensed"/>
              </a:rPr>
              <a:t>entity</a:t>
            </a:r>
            <a:r>
              <a:rPr lang="de-DE" sz="1800" dirty="0">
                <a:solidFill>
                  <a:schemeClr val="lt2"/>
                </a:solidFill>
                <a:latin typeface="Fira Sans Condensed"/>
              </a:rPr>
              <a:t> </a:t>
            </a:r>
            <a:r>
              <a:rPr lang="de-DE" sz="1800" dirty="0" err="1">
                <a:solidFill>
                  <a:schemeClr val="lt2"/>
                </a:solidFill>
                <a:latin typeface="Fira Sans Condensed"/>
              </a:rPr>
              <a:t>extraction</a:t>
            </a:r>
            <a:r>
              <a:rPr lang="de-DE" sz="1800" dirty="0">
                <a:solidFill>
                  <a:schemeClr val="lt2"/>
                </a:solidFill>
                <a:latin typeface="Fira Sans Condensed"/>
              </a:rPr>
              <a:t> </a:t>
            </a:r>
            <a:r>
              <a:rPr lang="de-DE" sz="1800" dirty="0" err="1">
                <a:solidFill>
                  <a:schemeClr val="lt2"/>
                </a:solidFill>
                <a:latin typeface="Fira Sans Condensed"/>
              </a:rPr>
              <a:t>etc</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Take a </a:t>
            </a:r>
            <a:r>
              <a:rPr lang="de-DE" sz="1800" dirty="0" err="1">
                <a:solidFill>
                  <a:schemeClr val="lt2"/>
                </a:solidFill>
                <a:latin typeface="Fira Sans Condensed"/>
              </a:rPr>
              <a:t>pretrained</a:t>
            </a:r>
            <a:r>
              <a:rPr lang="de-DE" sz="1800" dirty="0">
                <a:solidFill>
                  <a:schemeClr val="lt2"/>
                </a:solidFill>
                <a:latin typeface="Fira Sans Condensed"/>
              </a:rPr>
              <a:t> </a:t>
            </a:r>
            <a:r>
              <a:rPr lang="de-DE" sz="1800" dirty="0" err="1">
                <a:solidFill>
                  <a:schemeClr val="lt2"/>
                </a:solidFill>
                <a:latin typeface="Fira Sans Condensed"/>
              </a:rPr>
              <a:t>classification</a:t>
            </a:r>
            <a:r>
              <a:rPr lang="de-DE" sz="1800" dirty="0">
                <a:solidFill>
                  <a:schemeClr val="lt2"/>
                </a:solidFill>
                <a:latin typeface="Fira Sans Condensed"/>
              </a:rPr>
              <a:t> </a:t>
            </a:r>
            <a:r>
              <a:rPr lang="de-DE" sz="1800" dirty="0" err="1">
                <a:solidFill>
                  <a:schemeClr val="lt2"/>
                </a:solidFill>
                <a:latin typeface="Fira Sans Condensed"/>
              </a:rPr>
              <a:t>model</a:t>
            </a:r>
            <a:r>
              <a:rPr lang="de-DE" sz="1800" dirty="0">
                <a:solidFill>
                  <a:schemeClr val="lt2"/>
                </a:solidFill>
                <a:latin typeface="Fira Sans Condensed"/>
              </a:rPr>
              <a:t> and </a:t>
            </a:r>
            <a:r>
              <a:rPr lang="de-DE" sz="1800" dirty="0" err="1">
                <a:solidFill>
                  <a:schemeClr val="lt2"/>
                </a:solidFill>
                <a:latin typeface="Fira Sans Condensed"/>
              </a:rPr>
              <a:t>finetune</a:t>
            </a:r>
            <a:r>
              <a:rPr lang="de-DE" sz="1800" dirty="0">
                <a:solidFill>
                  <a:schemeClr val="lt2"/>
                </a:solidFill>
                <a:latin typeface="Fira Sans Condensed"/>
              </a:rPr>
              <a:t> </a:t>
            </a:r>
            <a:r>
              <a:rPr lang="de-DE" sz="1800" dirty="0" err="1">
                <a:solidFill>
                  <a:schemeClr val="lt2"/>
                </a:solidFill>
                <a:latin typeface="Fira Sans Condensed"/>
              </a:rPr>
              <a:t>to</a:t>
            </a:r>
            <a:r>
              <a:rPr lang="de-DE" sz="1800" dirty="0">
                <a:solidFill>
                  <a:schemeClr val="lt2"/>
                </a:solidFill>
                <a:latin typeface="Fira Sans Condensed"/>
              </a:rPr>
              <a:t> </a:t>
            </a:r>
            <a:r>
              <a:rPr lang="de-DE" sz="1800" dirty="0" err="1">
                <a:solidFill>
                  <a:schemeClr val="lt2"/>
                </a:solidFill>
                <a:latin typeface="Fira Sans Condensed"/>
              </a:rPr>
              <a:t>get</a:t>
            </a:r>
            <a:r>
              <a:rPr lang="de-DE" sz="1800" dirty="0">
                <a:solidFill>
                  <a:schemeClr val="lt2"/>
                </a:solidFill>
                <a:latin typeface="Fira Sans Condensed"/>
              </a:rPr>
              <a:t>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complaints</a:t>
            </a:r>
            <a:r>
              <a:rPr lang="de-DE" sz="1800" dirty="0">
                <a:solidFill>
                  <a:schemeClr val="lt2"/>
                </a:solidFill>
                <a:latin typeface="Fira Sans Condensed"/>
              </a:rPr>
              <a:t> and non </a:t>
            </a:r>
            <a:r>
              <a:rPr lang="de-DE" sz="1800" dirty="0" err="1">
                <a:solidFill>
                  <a:schemeClr val="lt2"/>
                </a:solidFill>
                <a:latin typeface="Fira Sans Condensed"/>
              </a:rPr>
              <a:t>complaints</a:t>
            </a:r>
            <a:r>
              <a:rPr lang="de-DE" sz="1800" dirty="0">
                <a:solidFill>
                  <a:schemeClr val="lt2"/>
                </a:solidFill>
                <a:latin typeface="Fira Sans Condensed"/>
              </a:rPr>
              <a:t>.</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r>
              <a:rPr lang="de-DE" sz="1800" dirty="0">
                <a:solidFill>
                  <a:schemeClr val="lt2"/>
                </a:solidFill>
                <a:latin typeface="Fira Sans Condensed"/>
              </a:rPr>
              <a:t>Feed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tweets</a:t>
            </a:r>
            <a:r>
              <a:rPr lang="de-DE" sz="1800" dirty="0">
                <a:solidFill>
                  <a:schemeClr val="lt2"/>
                </a:solidFill>
                <a:latin typeface="Fira Sans Condensed"/>
              </a:rPr>
              <a:t> </a:t>
            </a:r>
            <a:r>
              <a:rPr lang="de-DE" sz="1800" dirty="0" err="1">
                <a:solidFill>
                  <a:schemeClr val="lt2"/>
                </a:solidFill>
                <a:latin typeface="Fira Sans Condensed"/>
              </a:rPr>
              <a:t>to</a:t>
            </a:r>
            <a:r>
              <a:rPr lang="de-DE" sz="1800" dirty="0">
                <a:solidFill>
                  <a:schemeClr val="lt2"/>
                </a:solidFill>
                <a:latin typeface="Fira Sans Condensed"/>
              </a:rPr>
              <a:t> </a:t>
            </a:r>
            <a:r>
              <a:rPr lang="de-DE" sz="1800" dirty="0" err="1">
                <a:solidFill>
                  <a:schemeClr val="lt2"/>
                </a:solidFill>
                <a:latin typeface="Fira Sans Condensed"/>
              </a:rPr>
              <a:t>chatgpt</a:t>
            </a:r>
            <a:r>
              <a:rPr lang="de-DE" sz="1800" dirty="0">
                <a:solidFill>
                  <a:schemeClr val="lt2"/>
                </a:solidFill>
                <a:latin typeface="Fira Sans Condensed"/>
              </a:rPr>
              <a:t> </a:t>
            </a:r>
            <a:r>
              <a:rPr lang="de-DE" sz="1800" dirty="0" err="1">
                <a:solidFill>
                  <a:schemeClr val="lt2"/>
                </a:solidFill>
                <a:latin typeface="Fira Sans Condensed"/>
              </a:rPr>
              <a:t>or</a:t>
            </a:r>
            <a:r>
              <a:rPr lang="de-DE" sz="1800" dirty="0">
                <a:solidFill>
                  <a:schemeClr val="lt2"/>
                </a:solidFill>
                <a:latin typeface="Fira Sans Condensed"/>
              </a:rPr>
              <a:t> </a:t>
            </a:r>
            <a:r>
              <a:rPr lang="de-DE" sz="1800" dirty="0" err="1">
                <a:solidFill>
                  <a:schemeClr val="lt2"/>
                </a:solidFill>
                <a:latin typeface="Fira Sans Condensed"/>
              </a:rPr>
              <a:t>any</a:t>
            </a:r>
            <a:r>
              <a:rPr lang="de-DE" sz="1800" dirty="0">
                <a:solidFill>
                  <a:schemeClr val="lt2"/>
                </a:solidFill>
                <a:latin typeface="Fira Sans Condensed"/>
              </a:rPr>
              <a:t> LLM </a:t>
            </a:r>
            <a:r>
              <a:rPr lang="de-DE" sz="1800" dirty="0" err="1">
                <a:solidFill>
                  <a:schemeClr val="lt2"/>
                </a:solidFill>
                <a:latin typeface="Fira Sans Condensed"/>
              </a:rPr>
              <a:t>model</a:t>
            </a:r>
            <a:r>
              <a:rPr lang="de-DE" sz="1800" dirty="0">
                <a:solidFill>
                  <a:schemeClr val="lt2"/>
                </a:solidFill>
                <a:latin typeface="Fira Sans Condensed"/>
              </a:rPr>
              <a:t> </a:t>
            </a:r>
            <a:r>
              <a:rPr lang="de-DE" sz="1800" dirty="0" err="1">
                <a:solidFill>
                  <a:schemeClr val="lt2"/>
                </a:solidFill>
                <a:latin typeface="Fira Sans Condensed"/>
              </a:rPr>
              <a:t>to</a:t>
            </a:r>
            <a:r>
              <a:rPr lang="de-DE" sz="1800" dirty="0">
                <a:solidFill>
                  <a:schemeClr val="lt2"/>
                </a:solidFill>
                <a:latin typeface="Fira Sans Condensed"/>
              </a:rPr>
              <a:t> </a:t>
            </a:r>
            <a:r>
              <a:rPr lang="de-DE" sz="1800" dirty="0" err="1">
                <a:solidFill>
                  <a:schemeClr val="lt2"/>
                </a:solidFill>
                <a:latin typeface="Fira Sans Condensed"/>
              </a:rPr>
              <a:t>get</a:t>
            </a:r>
            <a:r>
              <a:rPr lang="de-DE" sz="1800" dirty="0">
                <a:solidFill>
                  <a:schemeClr val="lt2"/>
                </a:solidFill>
                <a:latin typeface="Fira Sans Condensed"/>
              </a:rPr>
              <a:t> </a:t>
            </a:r>
            <a:r>
              <a:rPr lang="de-DE" sz="1800" dirty="0" err="1">
                <a:solidFill>
                  <a:schemeClr val="lt2"/>
                </a:solidFill>
                <a:latin typeface="Fira Sans Condensed"/>
              </a:rPr>
              <a:t>actions</a:t>
            </a:r>
            <a:r>
              <a:rPr lang="de-DE" sz="1800" dirty="0">
                <a:solidFill>
                  <a:schemeClr val="lt2"/>
                </a:solidFill>
                <a:latin typeface="Fira Sans Condensed"/>
              </a:rPr>
              <a:t> </a:t>
            </a:r>
            <a:r>
              <a:rPr lang="de-DE" sz="1800" dirty="0" err="1">
                <a:solidFill>
                  <a:schemeClr val="lt2"/>
                </a:solidFill>
                <a:latin typeface="Fira Sans Condensed"/>
              </a:rPr>
              <a:t>to</a:t>
            </a:r>
            <a:r>
              <a:rPr lang="de-DE" sz="1800" dirty="0">
                <a:solidFill>
                  <a:schemeClr val="lt2"/>
                </a:solidFill>
                <a:latin typeface="Fira Sans Condensed"/>
              </a:rPr>
              <a:t> fix </a:t>
            </a:r>
            <a:r>
              <a:rPr lang="de-DE" sz="1800" dirty="0" err="1">
                <a:solidFill>
                  <a:schemeClr val="lt2"/>
                </a:solidFill>
                <a:latin typeface="Fira Sans Condensed"/>
              </a:rPr>
              <a:t>the</a:t>
            </a:r>
            <a:r>
              <a:rPr lang="de-DE" sz="1800" dirty="0">
                <a:solidFill>
                  <a:schemeClr val="lt2"/>
                </a:solidFill>
                <a:latin typeface="Fira Sans Condensed"/>
              </a:rPr>
              <a:t> </a:t>
            </a:r>
            <a:r>
              <a:rPr lang="de-DE" sz="1800" dirty="0" err="1">
                <a:solidFill>
                  <a:schemeClr val="lt2"/>
                </a:solidFill>
                <a:latin typeface="Fira Sans Condensed"/>
              </a:rPr>
              <a:t>issue</a:t>
            </a:r>
            <a:r>
              <a:rPr lang="de-DE" sz="1800" dirty="0">
                <a:solidFill>
                  <a:schemeClr val="lt2"/>
                </a:solidFill>
                <a:latin typeface="Fira Sans Condensed"/>
              </a:rPr>
              <a:t> .</a:t>
            </a: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a:p>
            <a:pPr marL="285750" indent="-285750">
              <a:buClr>
                <a:schemeClr val="tx2"/>
              </a:buClr>
              <a:buFont typeface="Arial" panose="020B0604020202020204" pitchFamily="34" charset="0"/>
              <a:buChar char="•"/>
            </a:pPr>
            <a:endParaRPr lang="de-DE" sz="1800" dirty="0">
              <a:solidFill>
                <a:schemeClr val="lt2"/>
              </a:solidFill>
              <a:latin typeface="Fira Sans Condensed"/>
            </a:endParaRPr>
          </a:p>
        </p:txBody>
      </p:sp>
    </p:spTree>
    <p:extLst>
      <p:ext uri="{BB962C8B-B14F-4D97-AF65-F5344CB8AC3E}">
        <p14:creationId xmlns:p14="http://schemas.microsoft.com/office/powerpoint/2010/main" val="403588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FEB93FA7-5708-67D7-ACBE-FEC9E099F0BC}"/>
              </a:ext>
            </a:extLst>
          </p:cNvPr>
          <p:cNvSpPr txBox="1"/>
          <p:nvPr/>
        </p:nvSpPr>
        <p:spPr>
          <a:xfrm>
            <a:off x="810635" y="1971109"/>
            <a:ext cx="7374406" cy="1015663"/>
          </a:xfrm>
          <a:prstGeom prst="rect">
            <a:avLst/>
          </a:prstGeom>
          <a:noFill/>
        </p:spPr>
        <p:txBody>
          <a:bodyPr wrap="square" rtlCol="0" anchor="ctr">
            <a:spAutoFit/>
          </a:bodyPr>
          <a:lstStyle/>
          <a:p>
            <a:pPr algn="ctr" rtl="0" fontAlgn="base">
              <a:buClr>
                <a:schemeClr val="tx2"/>
              </a:buClr>
            </a:pPr>
            <a:r>
              <a:rPr lang="en-US" sz="3200" dirty="0">
                <a:solidFill>
                  <a:schemeClr val="lt2"/>
                </a:solidFill>
                <a:latin typeface="Fira Sans Condensed"/>
              </a:rPr>
              <a:t>Thank you!</a:t>
            </a:r>
          </a:p>
          <a:p>
            <a:pPr>
              <a:buClr>
                <a:schemeClr val="tx2"/>
              </a:buClr>
            </a:pPr>
            <a:endParaRPr lang="tr-TR" dirty="0">
              <a:solidFill>
                <a:schemeClr val="tx2"/>
              </a:solidFill>
            </a:endParaRPr>
          </a:p>
          <a:p>
            <a:pPr marL="285750" indent="-285750">
              <a:buClr>
                <a:schemeClr val="tx2"/>
              </a:buClr>
              <a:buFont typeface="Arial" panose="020B0604020202020204" pitchFamily="34" charset="0"/>
              <a:buChar char="•"/>
            </a:pPr>
            <a:endParaRPr lang="en-GB" dirty="0"/>
          </a:p>
        </p:txBody>
      </p:sp>
    </p:spTree>
    <p:extLst>
      <p:ext uri="{BB962C8B-B14F-4D97-AF65-F5344CB8AC3E}">
        <p14:creationId xmlns:p14="http://schemas.microsoft.com/office/powerpoint/2010/main" val="427151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FAFE-D04D-F558-E801-05B944240036}"/>
              </a:ext>
            </a:extLst>
          </p:cNvPr>
          <p:cNvSpPr>
            <a:spLocks noGrp="1"/>
          </p:cNvSpPr>
          <p:nvPr>
            <p:ph type="ctrTitle"/>
          </p:nvPr>
        </p:nvSpPr>
        <p:spPr>
          <a:xfrm>
            <a:off x="4139149" y="412956"/>
            <a:ext cx="4291500" cy="2610464"/>
          </a:xfrm>
        </p:spPr>
        <p:txBody>
          <a:bodyPr wrap="square" anchor="b">
            <a:normAutofit/>
          </a:bodyPr>
          <a:lstStyle/>
          <a:p>
            <a:pPr>
              <a:lnSpc>
                <a:spcPct val="90000"/>
              </a:lnSpc>
            </a:pPr>
            <a:r>
              <a:rPr lang="en-US" sz="3600" dirty="0"/>
              <a:t>Enhancing Train Maintenance with NLP Analysis of Social Media Tweets</a:t>
            </a:r>
          </a:p>
        </p:txBody>
      </p:sp>
      <p:sp>
        <p:nvSpPr>
          <p:cNvPr id="14" name="Subtitle 2">
            <a:extLst>
              <a:ext uri="{FF2B5EF4-FFF2-40B4-BE49-F238E27FC236}">
                <a16:creationId xmlns:a16="http://schemas.microsoft.com/office/drawing/2014/main" id="{7E7D8410-ED36-5318-A41F-4D9BA3933BF7}"/>
              </a:ext>
            </a:extLst>
          </p:cNvPr>
          <p:cNvSpPr>
            <a:spLocks noGrp="1"/>
          </p:cNvSpPr>
          <p:nvPr>
            <p:ph type="subTitle" idx="1"/>
          </p:nvPr>
        </p:nvSpPr>
        <p:spPr>
          <a:xfrm>
            <a:off x="4139125" y="3710066"/>
            <a:ext cx="4291500" cy="504497"/>
          </a:xfrm>
        </p:spPr>
        <p:txBody>
          <a:bodyPr/>
          <a:lstStyle/>
          <a:p>
            <a:r>
              <a:rPr lang="de-DE" sz="2400" b="1" dirty="0" err="1"/>
              <a:t>Presented</a:t>
            </a:r>
            <a:r>
              <a:rPr lang="de-DE" sz="2400" b="1" dirty="0"/>
              <a:t> </a:t>
            </a:r>
            <a:r>
              <a:rPr lang="de-DE" sz="2400" b="1" dirty="0" err="1"/>
              <a:t>by</a:t>
            </a:r>
            <a:r>
              <a:rPr lang="de-DE" sz="2400" b="1" dirty="0"/>
              <a:t> </a:t>
            </a:r>
          </a:p>
          <a:p>
            <a:r>
              <a:rPr lang="de-DE" sz="2400" b="1" dirty="0"/>
              <a:t>			Akshay Rajesh</a:t>
            </a:r>
            <a:endParaRPr lang="en-US" sz="2400" b="1" dirty="0"/>
          </a:p>
        </p:txBody>
      </p:sp>
      <p:pic>
        <p:nvPicPr>
          <p:cNvPr id="4" name="Picture 3" descr="A train on the tracks&#10;&#10;Description automatically generated">
            <a:extLst>
              <a:ext uri="{FF2B5EF4-FFF2-40B4-BE49-F238E27FC236}">
                <a16:creationId xmlns:a16="http://schemas.microsoft.com/office/drawing/2014/main" id="{07029C7F-6B38-74E4-067B-82CD72DE286D}"/>
              </a:ext>
            </a:extLst>
          </p:cNvPr>
          <p:cNvPicPr>
            <a:picLocks noChangeAspect="1"/>
          </p:cNvPicPr>
          <p:nvPr/>
        </p:nvPicPr>
        <p:blipFill>
          <a:blip r:embed="rId2"/>
          <a:stretch>
            <a:fillRect/>
          </a:stretch>
        </p:blipFill>
        <p:spPr>
          <a:xfrm>
            <a:off x="155944" y="708214"/>
            <a:ext cx="3880198" cy="3959650"/>
          </a:xfrm>
          <a:prstGeom prst="rect">
            <a:avLst/>
          </a:prstGeom>
          <a:effectLst>
            <a:softEdge rad="1270000"/>
          </a:effectLst>
        </p:spPr>
      </p:pic>
    </p:spTree>
    <p:extLst>
      <p:ext uri="{BB962C8B-B14F-4D97-AF65-F5344CB8AC3E}">
        <p14:creationId xmlns:p14="http://schemas.microsoft.com/office/powerpoint/2010/main" val="361797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783" name="Picture 782" descr="A train on a foggy night&#10;&#10;Description automatically generated">
            <a:extLst>
              <a:ext uri="{FF2B5EF4-FFF2-40B4-BE49-F238E27FC236}">
                <a16:creationId xmlns:a16="http://schemas.microsoft.com/office/drawing/2014/main" id="{46CFAEDD-0360-5F29-9BEE-46B1F8D727F4}"/>
              </a:ext>
            </a:extLst>
          </p:cNvPr>
          <p:cNvPicPr>
            <a:picLocks noChangeAspect="1"/>
          </p:cNvPicPr>
          <p:nvPr/>
        </p:nvPicPr>
        <p:blipFill>
          <a:blip r:embed="rId3"/>
          <a:stretch>
            <a:fillRect/>
          </a:stretch>
        </p:blipFill>
        <p:spPr>
          <a:xfrm>
            <a:off x="761132" y="31171"/>
            <a:ext cx="7621736" cy="5081158"/>
          </a:xfrm>
          <a:prstGeom prst="rect">
            <a:avLst/>
          </a:prstGeom>
          <a:effectLst>
            <a:glow>
              <a:schemeClr val="accent1">
                <a:alpha val="0"/>
              </a:schemeClr>
            </a:glow>
            <a:outerShdw blurRad="1244600" dist="63500" dir="19020000" algn="ctr" rotWithShape="0">
              <a:srgbClr val="000000">
                <a:alpha val="43137"/>
              </a:srgbClr>
            </a:outerShdw>
            <a:reflection blurRad="1270000" stA="0" endPos="65000" dist="990600" dir="5400000" sy="-100000" algn="bl" rotWithShape="0"/>
            <a:softEdge rad="635000"/>
          </a:effectLst>
        </p:spPr>
      </p:pic>
      <p:sp>
        <p:nvSpPr>
          <p:cNvPr id="696" name="Google Shape;696;p30"/>
          <p:cNvSpPr txBox="1">
            <a:spLocks noGrp="1"/>
          </p:cNvSpPr>
          <p:nvPr>
            <p:ph type="title"/>
          </p:nvPr>
        </p:nvSpPr>
        <p:spPr>
          <a:xfrm>
            <a:off x="720100" y="207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Table</a:t>
            </a:r>
            <a:r>
              <a:rPr lang="tr-TR" dirty="0"/>
              <a:t> of Content</a:t>
            </a:r>
            <a:endParaRPr dirty="0"/>
          </a:p>
        </p:txBody>
      </p:sp>
      <p:grpSp>
        <p:nvGrpSpPr>
          <p:cNvPr id="707" name="Google Shape;707;p30"/>
          <p:cNvGrpSpPr/>
          <p:nvPr/>
        </p:nvGrpSpPr>
        <p:grpSpPr>
          <a:xfrm>
            <a:off x="714530" y="780081"/>
            <a:ext cx="3265993" cy="1116721"/>
            <a:chOff x="720249" y="1341269"/>
            <a:chExt cx="3307250" cy="1116721"/>
          </a:xfrm>
        </p:grpSpPr>
        <p:grpSp>
          <p:nvGrpSpPr>
            <p:cNvPr id="708" name="Google Shape;708;p30"/>
            <p:cNvGrpSpPr/>
            <p:nvPr/>
          </p:nvGrpSpPr>
          <p:grpSpPr>
            <a:xfrm>
              <a:off x="720249" y="1379873"/>
              <a:ext cx="2575851" cy="1078117"/>
              <a:chOff x="720249" y="1379873"/>
              <a:chExt cx="2575851" cy="1078117"/>
            </a:xfrm>
          </p:grpSpPr>
          <p:sp>
            <p:nvSpPr>
              <p:cNvPr id="709" name="Google Shape;709;p30"/>
              <p:cNvSpPr txBox="1"/>
              <p:nvPr/>
            </p:nvSpPr>
            <p:spPr>
              <a:xfrm>
                <a:off x="720249" y="1973490"/>
                <a:ext cx="257585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tr-TR" sz="20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10" name="Google Shape;710;p30"/>
              <p:cNvSpPr txBox="1"/>
              <p:nvPr/>
            </p:nvSpPr>
            <p:spPr>
              <a:xfrm>
                <a:off x="1069856" y="1379873"/>
                <a:ext cx="1843225"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lt2"/>
                    </a:solidFill>
                    <a:latin typeface="Rajdhani"/>
                    <a:cs typeface="Rajdhani"/>
                  </a:rPr>
                  <a:t>Business Introduction</a:t>
                </a:r>
                <a:endParaRPr sz="2000" b="1" dirty="0">
                  <a:solidFill>
                    <a:schemeClr val="lt2"/>
                  </a:solidFill>
                  <a:latin typeface="Rajdhani"/>
                  <a:cs typeface="Rajdhani"/>
                  <a:sym typeface="Rajdhani"/>
                </a:endParaRPr>
              </a:p>
            </p:txBody>
          </p:sp>
        </p:grpSp>
        <p:sp>
          <p:nvSpPr>
            <p:cNvPr id="711" name="Google Shape;711;p30"/>
            <p:cNvSpPr txBox="1"/>
            <p:nvPr/>
          </p:nvSpPr>
          <p:spPr>
            <a:xfrm>
              <a:off x="3296099" y="1341269"/>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01</a:t>
              </a:r>
              <a:endParaRPr sz="2000" b="1" dirty="0">
                <a:solidFill>
                  <a:schemeClr val="lt2"/>
                </a:solidFill>
                <a:latin typeface="Rajdhani"/>
                <a:ea typeface="Rajdhani"/>
                <a:cs typeface="Rajdhani"/>
                <a:sym typeface="Rajdhani"/>
              </a:endParaRPr>
            </a:p>
          </p:txBody>
        </p:sp>
      </p:grpSp>
      <p:grpSp>
        <p:nvGrpSpPr>
          <p:cNvPr id="712" name="Google Shape;712;p30"/>
          <p:cNvGrpSpPr/>
          <p:nvPr/>
        </p:nvGrpSpPr>
        <p:grpSpPr>
          <a:xfrm>
            <a:off x="5186854" y="1000603"/>
            <a:ext cx="3242615" cy="501053"/>
            <a:chOff x="5180491" y="1997553"/>
            <a:chExt cx="3242615" cy="501053"/>
          </a:xfrm>
        </p:grpSpPr>
        <p:grpSp>
          <p:nvGrpSpPr>
            <p:cNvPr id="713" name="Google Shape;713;p30"/>
            <p:cNvGrpSpPr/>
            <p:nvPr/>
          </p:nvGrpSpPr>
          <p:grpSpPr>
            <a:xfrm>
              <a:off x="6178788" y="1997553"/>
              <a:ext cx="2244318" cy="501053"/>
              <a:chOff x="6178788" y="1997553"/>
              <a:chExt cx="2244318" cy="501053"/>
            </a:xfrm>
          </p:grpSpPr>
          <p:sp>
            <p:nvSpPr>
              <p:cNvPr id="714" name="Google Shape;714;p30"/>
              <p:cNvSpPr txBox="1"/>
              <p:nvPr/>
            </p:nvSpPr>
            <p:spPr>
              <a:xfrm>
                <a:off x="6213006" y="2041406"/>
                <a:ext cx="2210100" cy="457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de-DE" sz="2000" b="1" dirty="0">
                    <a:solidFill>
                      <a:schemeClr val="lt2"/>
                    </a:solidFill>
                    <a:latin typeface="Rajdhani"/>
                    <a:ea typeface="Rajdhani"/>
                    <a:cs typeface="Rajdhani"/>
                    <a:sym typeface="Rajdhani"/>
                  </a:rPr>
                  <a:t> </a:t>
                </a:r>
                <a:r>
                  <a:rPr lang="de-DE" sz="2000" b="1" dirty="0" err="1">
                    <a:solidFill>
                      <a:schemeClr val="lt2"/>
                    </a:solidFill>
                    <a:latin typeface="Rajdhani"/>
                    <a:cs typeface="Rajdhani"/>
                    <a:sym typeface="Rajdhani"/>
                  </a:rPr>
                  <a:t>Requirements</a:t>
                </a:r>
                <a:endParaRPr lang="en-US" sz="2000" b="1" dirty="0">
                  <a:solidFill>
                    <a:schemeClr val="lt2"/>
                  </a:solidFill>
                  <a:latin typeface="Rajdhani"/>
                  <a:cs typeface="Rajdhani"/>
                  <a:sym typeface="Rajdhani"/>
                </a:endParaRPr>
              </a:p>
            </p:txBody>
          </p:sp>
          <p:sp>
            <p:nvSpPr>
              <p:cNvPr id="715" name="Google Shape;715;p30"/>
              <p:cNvSpPr txBox="1"/>
              <p:nvPr/>
            </p:nvSpPr>
            <p:spPr>
              <a:xfrm>
                <a:off x="6178788" y="1997553"/>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grpSp>
        <p:sp>
          <p:nvSpPr>
            <p:cNvPr id="716" name="Google Shape;716;p30"/>
            <p:cNvSpPr txBox="1"/>
            <p:nvPr/>
          </p:nvSpPr>
          <p:spPr>
            <a:xfrm>
              <a:off x="5180491" y="2041406"/>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02</a:t>
              </a:r>
              <a:endParaRPr sz="2000" b="1" dirty="0">
                <a:solidFill>
                  <a:schemeClr val="lt2"/>
                </a:solidFill>
                <a:latin typeface="Rajdhani"/>
                <a:cs typeface="Rajdhani"/>
                <a:sym typeface="Rajdhani"/>
              </a:endParaRPr>
            </a:p>
          </p:txBody>
        </p:sp>
      </p:grpSp>
      <p:grpSp>
        <p:nvGrpSpPr>
          <p:cNvPr id="722" name="Google Shape;722;p30"/>
          <p:cNvGrpSpPr/>
          <p:nvPr/>
        </p:nvGrpSpPr>
        <p:grpSpPr>
          <a:xfrm>
            <a:off x="5205566" y="1740253"/>
            <a:ext cx="3070402" cy="501319"/>
            <a:chOff x="5251923" y="2770009"/>
            <a:chExt cx="3206659" cy="484500"/>
          </a:xfrm>
        </p:grpSpPr>
        <p:sp>
          <p:nvSpPr>
            <p:cNvPr id="725" name="Google Shape;725;p30"/>
            <p:cNvSpPr txBox="1"/>
            <p:nvPr/>
          </p:nvSpPr>
          <p:spPr>
            <a:xfrm>
              <a:off x="6248482" y="2770009"/>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251923" y="278377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04</a:t>
              </a:r>
              <a:endParaRPr sz="2000" b="1" dirty="0">
                <a:solidFill>
                  <a:schemeClr val="lt2"/>
                </a:solidFill>
                <a:latin typeface="Rajdhani"/>
                <a:ea typeface="Rajdhani"/>
                <a:cs typeface="Rajdhani"/>
                <a:sym typeface="Rajdhani"/>
              </a:endParaRPr>
            </a:p>
          </p:txBody>
        </p:sp>
      </p:grpSp>
      <p:sp>
        <p:nvSpPr>
          <p:cNvPr id="3" name="Google Shape;721;p30">
            <a:extLst>
              <a:ext uri="{FF2B5EF4-FFF2-40B4-BE49-F238E27FC236}">
                <a16:creationId xmlns:a16="http://schemas.microsoft.com/office/drawing/2014/main" id="{4C84F945-DC28-5605-3428-B3B378CB5000}"/>
              </a:ext>
            </a:extLst>
          </p:cNvPr>
          <p:cNvSpPr txBox="1"/>
          <p:nvPr/>
        </p:nvSpPr>
        <p:spPr>
          <a:xfrm>
            <a:off x="3223497" y="210648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05</a:t>
            </a:r>
            <a:endParaRPr sz="2000" b="1" dirty="0">
              <a:solidFill>
                <a:schemeClr val="lt2"/>
              </a:solidFill>
              <a:latin typeface="Rajdhani"/>
              <a:ea typeface="Rajdhani"/>
              <a:cs typeface="Rajdhani"/>
              <a:sym typeface="Rajdhani"/>
            </a:endParaRPr>
          </a:p>
        </p:txBody>
      </p:sp>
      <p:sp>
        <p:nvSpPr>
          <p:cNvPr id="4" name="Google Shape;719;p30">
            <a:extLst>
              <a:ext uri="{FF2B5EF4-FFF2-40B4-BE49-F238E27FC236}">
                <a16:creationId xmlns:a16="http://schemas.microsoft.com/office/drawing/2014/main" id="{DF091273-5925-2623-7050-53510EC024A4}"/>
              </a:ext>
            </a:extLst>
          </p:cNvPr>
          <p:cNvSpPr txBox="1"/>
          <p:nvPr/>
        </p:nvSpPr>
        <p:spPr>
          <a:xfrm>
            <a:off x="955597" y="2117570"/>
            <a:ext cx="2298356"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de-DE" sz="2000" b="1" dirty="0" err="1">
                <a:solidFill>
                  <a:schemeClr val="lt2"/>
                </a:solidFill>
                <a:latin typeface="Rajdhani"/>
                <a:ea typeface="Rajdhani"/>
                <a:cs typeface="Rajdhani"/>
                <a:sym typeface="Rajdhani"/>
              </a:rPr>
              <a:t>Product</a:t>
            </a:r>
            <a:r>
              <a:rPr lang="de-DE" sz="2000" b="1" dirty="0">
                <a:solidFill>
                  <a:schemeClr val="lt2"/>
                </a:solidFill>
                <a:latin typeface="Rajdhani"/>
                <a:ea typeface="Rajdhani"/>
                <a:cs typeface="Rajdhani"/>
                <a:sym typeface="Rajdhani"/>
              </a:rPr>
              <a:t> </a:t>
            </a:r>
            <a:r>
              <a:rPr lang="de-DE" sz="2000" b="1" dirty="0" err="1">
                <a:solidFill>
                  <a:schemeClr val="lt2"/>
                </a:solidFill>
                <a:latin typeface="Rajdhani"/>
                <a:ea typeface="Rajdhani"/>
                <a:cs typeface="Rajdhani"/>
                <a:sym typeface="Rajdhani"/>
              </a:rPr>
              <a:t>alignment</a:t>
            </a:r>
            <a:r>
              <a:rPr lang="de-DE" sz="2000" b="1" dirty="0">
                <a:solidFill>
                  <a:schemeClr val="lt2"/>
                </a:solidFill>
                <a:latin typeface="Rajdhani"/>
                <a:ea typeface="Rajdhani"/>
                <a:cs typeface="Rajdhani"/>
                <a:sym typeface="Rajdhani"/>
              </a:rPr>
              <a:t> </a:t>
            </a:r>
            <a:r>
              <a:rPr lang="de-DE" sz="2000" b="1" dirty="0" err="1">
                <a:solidFill>
                  <a:schemeClr val="lt2"/>
                </a:solidFill>
                <a:latin typeface="Rajdhani"/>
                <a:ea typeface="Rajdhani"/>
                <a:cs typeface="Rajdhani"/>
                <a:sym typeface="Rajdhani"/>
              </a:rPr>
              <a:t>with</a:t>
            </a:r>
            <a:r>
              <a:rPr lang="de-DE" sz="2000" b="1" dirty="0">
                <a:solidFill>
                  <a:schemeClr val="lt2"/>
                </a:solidFill>
                <a:latin typeface="Rajdhani"/>
                <a:ea typeface="Rajdhani"/>
                <a:cs typeface="Rajdhani"/>
                <a:sym typeface="Rajdhani"/>
              </a:rPr>
              <a:t> Business</a:t>
            </a:r>
            <a:endParaRPr sz="2000" b="1" dirty="0">
              <a:solidFill>
                <a:schemeClr val="lt2"/>
              </a:solidFill>
              <a:latin typeface="Rajdhani"/>
              <a:ea typeface="Rajdhani"/>
              <a:cs typeface="Rajdhani"/>
              <a:sym typeface="Rajdhani"/>
            </a:endParaRPr>
          </a:p>
        </p:txBody>
      </p:sp>
      <p:sp>
        <p:nvSpPr>
          <p:cNvPr id="14" name="TextBox 13">
            <a:extLst>
              <a:ext uri="{FF2B5EF4-FFF2-40B4-BE49-F238E27FC236}">
                <a16:creationId xmlns:a16="http://schemas.microsoft.com/office/drawing/2014/main" id="{9BE5FB4B-FB2B-9348-2595-F09390A04B9E}"/>
              </a:ext>
            </a:extLst>
          </p:cNvPr>
          <p:cNvSpPr txBox="1"/>
          <p:nvPr/>
        </p:nvSpPr>
        <p:spPr>
          <a:xfrm>
            <a:off x="5186854" y="2505145"/>
            <a:ext cx="73140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06</a:t>
            </a:r>
          </a:p>
        </p:txBody>
      </p:sp>
      <p:cxnSp>
        <p:nvCxnSpPr>
          <p:cNvPr id="17" name="Google Shape;741;p30">
            <a:extLst>
              <a:ext uri="{FF2B5EF4-FFF2-40B4-BE49-F238E27FC236}">
                <a16:creationId xmlns:a16="http://schemas.microsoft.com/office/drawing/2014/main" id="{53F8515C-51C0-6411-596A-950B5C067E92}"/>
              </a:ext>
            </a:extLst>
          </p:cNvPr>
          <p:cNvCxnSpPr>
            <a:cxnSpLocks/>
          </p:cNvCxnSpPr>
          <p:nvPr/>
        </p:nvCxnSpPr>
        <p:spPr>
          <a:xfrm>
            <a:off x="4011325" y="1565828"/>
            <a:ext cx="743540" cy="0"/>
          </a:xfrm>
          <a:prstGeom prst="straightConnector1">
            <a:avLst/>
          </a:prstGeom>
          <a:noFill/>
          <a:ln w="19050" cap="flat" cmpd="sng">
            <a:solidFill>
              <a:schemeClr val="lt2"/>
            </a:solidFill>
            <a:prstDash val="solid"/>
            <a:round/>
            <a:headEnd type="none" w="med" len="med"/>
            <a:tailEnd type="oval" w="med" len="med"/>
          </a:ln>
        </p:spPr>
      </p:cxnSp>
      <p:sp>
        <p:nvSpPr>
          <p:cNvPr id="19" name="TextBox 18">
            <a:extLst>
              <a:ext uri="{FF2B5EF4-FFF2-40B4-BE49-F238E27FC236}">
                <a16:creationId xmlns:a16="http://schemas.microsoft.com/office/drawing/2014/main" id="{BB50D29C-F8D4-A324-1CE2-7B31FAF88FF0}"/>
              </a:ext>
            </a:extLst>
          </p:cNvPr>
          <p:cNvSpPr txBox="1"/>
          <p:nvPr/>
        </p:nvSpPr>
        <p:spPr>
          <a:xfrm>
            <a:off x="5866715" y="2491988"/>
            <a:ext cx="2138344" cy="400110"/>
          </a:xfrm>
          <a:prstGeom prst="rect">
            <a:avLst/>
          </a:prstGeom>
          <a:noFill/>
        </p:spPr>
        <p:txBody>
          <a:bodyPr wrap="square">
            <a:spAutoFit/>
          </a:bodyPr>
          <a:lstStyle/>
          <a:p>
            <a:pPr marL="0" lvl="0" indent="0" algn="r" rtl="0">
              <a:spcBef>
                <a:spcPts val="0"/>
              </a:spcBef>
              <a:spcAft>
                <a:spcPts val="0"/>
              </a:spcAft>
              <a:buNone/>
            </a:pPr>
            <a:r>
              <a:rPr lang="de-DE" sz="2000" b="1" dirty="0">
                <a:solidFill>
                  <a:schemeClr val="lt2"/>
                </a:solidFill>
                <a:latin typeface="Rajdhani"/>
                <a:cs typeface="Rajdhani"/>
                <a:sym typeface="Rajdhani"/>
              </a:rPr>
              <a:t>Stakeholders</a:t>
            </a:r>
          </a:p>
        </p:txBody>
      </p:sp>
      <p:cxnSp>
        <p:nvCxnSpPr>
          <p:cNvPr id="654" name="Straight Connector 653">
            <a:extLst>
              <a:ext uri="{FF2B5EF4-FFF2-40B4-BE49-F238E27FC236}">
                <a16:creationId xmlns:a16="http://schemas.microsoft.com/office/drawing/2014/main" id="{598CCAD7-3565-8FBD-762D-E64AA4B2753C}"/>
              </a:ext>
            </a:extLst>
          </p:cNvPr>
          <p:cNvCxnSpPr>
            <a:cxnSpLocks/>
          </p:cNvCxnSpPr>
          <p:nvPr/>
        </p:nvCxnSpPr>
        <p:spPr>
          <a:xfrm>
            <a:off x="4774781" y="971490"/>
            <a:ext cx="17717" cy="3268087"/>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60" name="Straight Connector 659">
            <a:extLst>
              <a:ext uri="{FF2B5EF4-FFF2-40B4-BE49-F238E27FC236}">
                <a16:creationId xmlns:a16="http://schemas.microsoft.com/office/drawing/2014/main" id="{B142A2F0-71B0-A87C-AF54-31B26BF01275}"/>
              </a:ext>
            </a:extLst>
          </p:cNvPr>
          <p:cNvCxnSpPr/>
          <p:nvPr/>
        </p:nvCxnSpPr>
        <p:spPr>
          <a:xfrm>
            <a:off x="3925895" y="3802742"/>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1" name="Google Shape;738;p30">
            <a:extLst>
              <a:ext uri="{FF2B5EF4-FFF2-40B4-BE49-F238E27FC236}">
                <a16:creationId xmlns:a16="http://schemas.microsoft.com/office/drawing/2014/main" id="{468EFF2D-285D-08B2-D5B2-629178B4FFB5}"/>
              </a:ext>
            </a:extLst>
          </p:cNvPr>
          <p:cNvCxnSpPr>
            <a:cxnSpLocks/>
          </p:cNvCxnSpPr>
          <p:nvPr/>
        </p:nvCxnSpPr>
        <p:spPr>
          <a:xfrm flipH="1">
            <a:off x="4792499" y="1275885"/>
            <a:ext cx="443305" cy="0"/>
          </a:xfrm>
          <a:prstGeom prst="straightConnector1">
            <a:avLst/>
          </a:prstGeom>
          <a:noFill/>
          <a:ln w="19050" cap="flat" cmpd="sng">
            <a:solidFill>
              <a:schemeClr val="lt2"/>
            </a:solidFill>
            <a:prstDash val="solid"/>
            <a:round/>
            <a:headEnd type="none" w="med" len="med"/>
            <a:tailEnd type="oval" w="med" len="med"/>
          </a:ln>
        </p:spPr>
      </p:cxnSp>
      <p:sp>
        <p:nvSpPr>
          <p:cNvPr id="673" name="TextBox 672">
            <a:extLst>
              <a:ext uri="{FF2B5EF4-FFF2-40B4-BE49-F238E27FC236}">
                <a16:creationId xmlns:a16="http://schemas.microsoft.com/office/drawing/2014/main" id="{A0ECE4B7-32E0-A8D0-8C13-CB6EFB324408}"/>
              </a:ext>
            </a:extLst>
          </p:cNvPr>
          <p:cNvSpPr txBox="1"/>
          <p:nvPr/>
        </p:nvSpPr>
        <p:spPr>
          <a:xfrm>
            <a:off x="2711493" y="2935184"/>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07</a:t>
            </a:r>
          </a:p>
        </p:txBody>
      </p:sp>
      <p:sp>
        <p:nvSpPr>
          <p:cNvPr id="676" name="TextBox 675">
            <a:extLst>
              <a:ext uri="{FF2B5EF4-FFF2-40B4-BE49-F238E27FC236}">
                <a16:creationId xmlns:a16="http://schemas.microsoft.com/office/drawing/2014/main" id="{72AC95D1-80C0-0263-ED3C-21D68345F13F}"/>
              </a:ext>
            </a:extLst>
          </p:cNvPr>
          <p:cNvSpPr txBox="1"/>
          <p:nvPr/>
        </p:nvSpPr>
        <p:spPr>
          <a:xfrm>
            <a:off x="1059776" y="2926603"/>
            <a:ext cx="1948207" cy="400110"/>
          </a:xfrm>
          <a:prstGeom prst="rect">
            <a:avLst/>
          </a:prstGeom>
          <a:noFill/>
        </p:spPr>
        <p:txBody>
          <a:bodyPr wrap="square">
            <a:spAutoFit/>
          </a:bodyPr>
          <a:lstStyle/>
          <a:p>
            <a:pPr marL="0" lvl="0" indent="0" algn="l" rtl="0">
              <a:spcBef>
                <a:spcPts val="0"/>
              </a:spcBef>
              <a:spcAft>
                <a:spcPts val="0"/>
              </a:spcAft>
              <a:buNone/>
            </a:pPr>
            <a:r>
              <a:rPr lang="de-DE" sz="2000" b="1" dirty="0">
                <a:solidFill>
                  <a:schemeClr val="lt2"/>
                </a:solidFill>
                <a:latin typeface="Rajdhani"/>
                <a:ea typeface="Rajdhani"/>
                <a:cs typeface="Rajdhani"/>
                <a:sym typeface="Rajdhani"/>
              </a:rPr>
              <a:t>Risk Analysis</a:t>
            </a:r>
            <a:endParaRPr lang="en-US" sz="2000" b="1" dirty="0">
              <a:solidFill>
                <a:schemeClr val="lt2"/>
              </a:solidFill>
              <a:latin typeface="Rajdhani"/>
              <a:ea typeface="Rajdhani"/>
              <a:cs typeface="Rajdhani"/>
              <a:sym typeface="Rajdhani"/>
            </a:endParaRPr>
          </a:p>
        </p:txBody>
      </p:sp>
      <p:sp>
        <p:nvSpPr>
          <p:cNvPr id="681" name="TextBox 680">
            <a:extLst>
              <a:ext uri="{FF2B5EF4-FFF2-40B4-BE49-F238E27FC236}">
                <a16:creationId xmlns:a16="http://schemas.microsoft.com/office/drawing/2014/main" id="{B3423450-4F43-7F28-9574-FE1B7BB63E8D}"/>
              </a:ext>
            </a:extLst>
          </p:cNvPr>
          <p:cNvSpPr txBox="1"/>
          <p:nvPr/>
        </p:nvSpPr>
        <p:spPr>
          <a:xfrm>
            <a:off x="5590968" y="3259764"/>
            <a:ext cx="2414090" cy="707886"/>
          </a:xfrm>
          <a:prstGeom prst="rect">
            <a:avLst/>
          </a:prstGeom>
          <a:noFill/>
        </p:spPr>
        <p:txBody>
          <a:bodyPr wrap="square">
            <a:spAutoFit/>
          </a:bodyPr>
          <a:lstStyle/>
          <a:p>
            <a:pPr marL="0" lvl="0" indent="0" algn="r" rtl="0">
              <a:spcBef>
                <a:spcPts val="0"/>
              </a:spcBef>
              <a:spcAft>
                <a:spcPts val="0"/>
              </a:spcAft>
              <a:buNone/>
            </a:pPr>
            <a:r>
              <a:rPr lang="de-DE" sz="2000" b="1" dirty="0">
                <a:solidFill>
                  <a:schemeClr val="lt2"/>
                </a:solidFill>
                <a:latin typeface="Rajdhani"/>
                <a:cs typeface="Rajdhani"/>
                <a:sym typeface="Rajdhani"/>
              </a:rPr>
              <a:t>Performance </a:t>
            </a:r>
            <a:r>
              <a:rPr lang="de-DE" sz="2000" b="1" dirty="0" err="1">
                <a:solidFill>
                  <a:schemeClr val="lt2"/>
                </a:solidFill>
                <a:latin typeface="Rajdhani"/>
                <a:cs typeface="Rajdhani"/>
                <a:sym typeface="Rajdhani"/>
              </a:rPr>
              <a:t>Metrices</a:t>
            </a:r>
            <a:endParaRPr lang="de-DE" sz="2000" b="1" dirty="0">
              <a:solidFill>
                <a:schemeClr val="lt2"/>
              </a:solidFill>
              <a:latin typeface="Rajdhani"/>
              <a:cs typeface="Rajdhani"/>
              <a:sym typeface="Rajdhani"/>
            </a:endParaRPr>
          </a:p>
        </p:txBody>
      </p:sp>
      <p:sp>
        <p:nvSpPr>
          <p:cNvPr id="684" name="TextBox 683">
            <a:extLst>
              <a:ext uri="{FF2B5EF4-FFF2-40B4-BE49-F238E27FC236}">
                <a16:creationId xmlns:a16="http://schemas.microsoft.com/office/drawing/2014/main" id="{B7331666-3B1D-798A-A344-3A151124490D}"/>
              </a:ext>
            </a:extLst>
          </p:cNvPr>
          <p:cNvSpPr txBox="1"/>
          <p:nvPr/>
        </p:nvSpPr>
        <p:spPr>
          <a:xfrm>
            <a:off x="3213218" y="3622876"/>
            <a:ext cx="84108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09</a:t>
            </a:r>
          </a:p>
        </p:txBody>
      </p:sp>
      <p:sp>
        <p:nvSpPr>
          <p:cNvPr id="686" name="TextBox 685">
            <a:extLst>
              <a:ext uri="{FF2B5EF4-FFF2-40B4-BE49-F238E27FC236}">
                <a16:creationId xmlns:a16="http://schemas.microsoft.com/office/drawing/2014/main" id="{27D9DB57-61DE-D66F-73EF-1E1441F9FD04}"/>
              </a:ext>
            </a:extLst>
          </p:cNvPr>
          <p:cNvSpPr txBox="1"/>
          <p:nvPr/>
        </p:nvSpPr>
        <p:spPr>
          <a:xfrm>
            <a:off x="1054275" y="3641497"/>
            <a:ext cx="2492110" cy="400110"/>
          </a:xfrm>
          <a:prstGeom prst="rect">
            <a:avLst/>
          </a:prstGeom>
          <a:noFill/>
        </p:spPr>
        <p:txBody>
          <a:bodyPr wrap="square">
            <a:spAutoFit/>
          </a:bodyPr>
          <a:lstStyle/>
          <a:p>
            <a:pPr marL="0" lvl="0" indent="0" algn="l" rtl="0">
              <a:spcBef>
                <a:spcPts val="0"/>
              </a:spcBef>
              <a:spcAft>
                <a:spcPts val="0"/>
              </a:spcAft>
              <a:buNone/>
            </a:pPr>
            <a:r>
              <a:rPr lang="de-DE" sz="2000" b="1" dirty="0">
                <a:solidFill>
                  <a:schemeClr val="lt2"/>
                </a:solidFill>
                <a:latin typeface="Rajdhani"/>
                <a:ea typeface="Rajdhani"/>
                <a:cs typeface="Rajdhani"/>
                <a:sym typeface="Rajdhani"/>
              </a:rPr>
              <a:t>S</a:t>
            </a:r>
            <a:r>
              <a:rPr lang="en-US" sz="2000" b="1" dirty="0" err="1">
                <a:solidFill>
                  <a:schemeClr val="lt2"/>
                </a:solidFill>
                <a:latin typeface="Rajdhani"/>
                <a:ea typeface="Rajdhani"/>
                <a:cs typeface="Rajdhani"/>
                <a:sym typeface="Rajdhani"/>
              </a:rPr>
              <a:t>ummary</a:t>
            </a:r>
            <a:endParaRPr lang="en-US" sz="2000" b="1" dirty="0">
              <a:solidFill>
                <a:schemeClr val="lt2"/>
              </a:solidFill>
              <a:latin typeface="Rajdhani"/>
              <a:ea typeface="Rajdhani"/>
              <a:cs typeface="Rajdhani"/>
              <a:sym typeface="Rajdhani"/>
            </a:endParaRPr>
          </a:p>
        </p:txBody>
      </p:sp>
      <p:sp>
        <p:nvSpPr>
          <p:cNvPr id="690" name="TextBox 689">
            <a:extLst>
              <a:ext uri="{FF2B5EF4-FFF2-40B4-BE49-F238E27FC236}">
                <a16:creationId xmlns:a16="http://schemas.microsoft.com/office/drawing/2014/main" id="{06762AEA-7AD8-78EF-2E77-94D753AADC6B}"/>
              </a:ext>
            </a:extLst>
          </p:cNvPr>
          <p:cNvSpPr txBox="1"/>
          <p:nvPr/>
        </p:nvSpPr>
        <p:spPr>
          <a:xfrm>
            <a:off x="5831822" y="4087369"/>
            <a:ext cx="2173236" cy="400110"/>
          </a:xfrm>
          <a:prstGeom prst="rect">
            <a:avLst/>
          </a:prstGeom>
          <a:noFill/>
        </p:spPr>
        <p:txBody>
          <a:bodyPr wrap="square">
            <a:spAutoFit/>
          </a:bodyPr>
          <a:lstStyle/>
          <a:p>
            <a:pPr marL="0" lvl="0" indent="0" algn="r" rtl="0">
              <a:spcBef>
                <a:spcPts val="0"/>
              </a:spcBef>
              <a:spcAft>
                <a:spcPts val="0"/>
              </a:spcAft>
              <a:buNone/>
            </a:pPr>
            <a:r>
              <a:rPr lang="de-DE" sz="2000" b="1" dirty="0">
                <a:solidFill>
                  <a:schemeClr val="lt2"/>
                </a:solidFill>
                <a:latin typeface="Rajdhani"/>
                <a:cs typeface="Rajdhani"/>
                <a:sym typeface="Rajdhani"/>
              </a:rPr>
              <a:t>Next </a:t>
            </a:r>
            <a:r>
              <a:rPr lang="de-DE" sz="2000" b="1" dirty="0" err="1">
                <a:solidFill>
                  <a:schemeClr val="lt2"/>
                </a:solidFill>
                <a:latin typeface="Rajdhani"/>
                <a:cs typeface="Rajdhani"/>
                <a:sym typeface="Rajdhani"/>
              </a:rPr>
              <a:t>Steps</a:t>
            </a:r>
            <a:endParaRPr lang="de-DE" sz="2000" b="1" dirty="0">
              <a:solidFill>
                <a:schemeClr val="lt2"/>
              </a:solidFill>
              <a:latin typeface="Rajdhani"/>
              <a:cs typeface="Rajdhani"/>
              <a:sym typeface="Rajdhani"/>
            </a:endParaRPr>
          </a:p>
        </p:txBody>
      </p:sp>
      <p:sp>
        <p:nvSpPr>
          <p:cNvPr id="693" name="TextBox 692">
            <a:extLst>
              <a:ext uri="{FF2B5EF4-FFF2-40B4-BE49-F238E27FC236}">
                <a16:creationId xmlns:a16="http://schemas.microsoft.com/office/drawing/2014/main" id="{ABAD8587-9426-BEB0-1B83-69724241B8A8}"/>
              </a:ext>
            </a:extLst>
          </p:cNvPr>
          <p:cNvSpPr txBox="1"/>
          <p:nvPr/>
        </p:nvSpPr>
        <p:spPr>
          <a:xfrm>
            <a:off x="4975026" y="4060648"/>
            <a:ext cx="1207604"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10</a:t>
            </a:r>
          </a:p>
        </p:txBody>
      </p:sp>
      <p:cxnSp>
        <p:nvCxnSpPr>
          <p:cNvPr id="744" name="Google Shape;741;p30">
            <a:extLst>
              <a:ext uri="{FF2B5EF4-FFF2-40B4-BE49-F238E27FC236}">
                <a16:creationId xmlns:a16="http://schemas.microsoft.com/office/drawing/2014/main" id="{263CDC1C-AA83-33C8-972D-2A03257DB6E4}"/>
              </a:ext>
            </a:extLst>
          </p:cNvPr>
          <p:cNvCxnSpPr>
            <a:cxnSpLocks/>
            <a:stCxn id="711" idx="3"/>
          </p:cNvCxnSpPr>
          <p:nvPr/>
        </p:nvCxnSpPr>
        <p:spPr>
          <a:xfrm flipV="1">
            <a:off x="3980523" y="999579"/>
            <a:ext cx="771267" cy="9102"/>
          </a:xfrm>
          <a:prstGeom prst="straightConnector1">
            <a:avLst/>
          </a:prstGeom>
          <a:noFill/>
          <a:ln w="19050" cap="flat" cmpd="sng">
            <a:solidFill>
              <a:schemeClr val="lt2"/>
            </a:solidFill>
            <a:prstDash val="solid"/>
            <a:round/>
            <a:headEnd type="none" w="med" len="med"/>
            <a:tailEnd type="oval" w="med" len="med"/>
          </a:ln>
        </p:spPr>
      </p:cxnSp>
      <p:cxnSp>
        <p:nvCxnSpPr>
          <p:cNvPr id="758" name="Google Shape;738;p30">
            <a:extLst>
              <a:ext uri="{FF2B5EF4-FFF2-40B4-BE49-F238E27FC236}">
                <a16:creationId xmlns:a16="http://schemas.microsoft.com/office/drawing/2014/main" id="{26397188-C81D-C7C8-3A07-CF26B1E64D67}"/>
              </a:ext>
            </a:extLst>
          </p:cNvPr>
          <p:cNvCxnSpPr>
            <a:cxnSpLocks/>
          </p:cNvCxnSpPr>
          <p:nvPr/>
        </p:nvCxnSpPr>
        <p:spPr>
          <a:xfrm flipH="1">
            <a:off x="4792498" y="1955829"/>
            <a:ext cx="443305" cy="0"/>
          </a:xfrm>
          <a:prstGeom prst="straightConnector1">
            <a:avLst/>
          </a:prstGeom>
          <a:noFill/>
          <a:ln w="19050" cap="flat" cmpd="sng">
            <a:solidFill>
              <a:schemeClr val="lt2"/>
            </a:solidFill>
            <a:prstDash val="solid"/>
            <a:round/>
            <a:headEnd type="none" w="med" len="med"/>
            <a:tailEnd type="oval" w="med" len="med"/>
          </a:ln>
        </p:spPr>
      </p:cxnSp>
      <p:cxnSp>
        <p:nvCxnSpPr>
          <p:cNvPr id="759" name="Google Shape;741;p30">
            <a:extLst>
              <a:ext uri="{FF2B5EF4-FFF2-40B4-BE49-F238E27FC236}">
                <a16:creationId xmlns:a16="http://schemas.microsoft.com/office/drawing/2014/main" id="{B5629335-2CEB-E357-B5FD-5BB63E9FFD8F}"/>
              </a:ext>
            </a:extLst>
          </p:cNvPr>
          <p:cNvCxnSpPr>
            <a:cxnSpLocks/>
          </p:cNvCxnSpPr>
          <p:nvPr/>
        </p:nvCxnSpPr>
        <p:spPr>
          <a:xfrm>
            <a:off x="4011325" y="2335085"/>
            <a:ext cx="743540" cy="0"/>
          </a:xfrm>
          <a:prstGeom prst="straightConnector1">
            <a:avLst/>
          </a:prstGeom>
          <a:noFill/>
          <a:ln w="19050" cap="flat" cmpd="sng">
            <a:solidFill>
              <a:schemeClr val="lt2"/>
            </a:solidFill>
            <a:prstDash val="solid"/>
            <a:round/>
            <a:headEnd type="none" w="med" len="med"/>
            <a:tailEnd type="oval" w="med" len="med"/>
          </a:ln>
        </p:spPr>
      </p:cxnSp>
      <p:cxnSp>
        <p:nvCxnSpPr>
          <p:cNvPr id="760" name="Google Shape;738;p30">
            <a:extLst>
              <a:ext uri="{FF2B5EF4-FFF2-40B4-BE49-F238E27FC236}">
                <a16:creationId xmlns:a16="http://schemas.microsoft.com/office/drawing/2014/main" id="{F89BB70D-8A6A-C3E4-3C0C-C2E3B1809816}"/>
              </a:ext>
            </a:extLst>
          </p:cNvPr>
          <p:cNvCxnSpPr>
            <a:cxnSpLocks/>
          </p:cNvCxnSpPr>
          <p:nvPr/>
        </p:nvCxnSpPr>
        <p:spPr>
          <a:xfrm flipH="1">
            <a:off x="4792498" y="2731919"/>
            <a:ext cx="443305" cy="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41;p30">
            <a:extLst>
              <a:ext uri="{FF2B5EF4-FFF2-40B4-BE49-F238E27FC236}">
                <a16:creationId xmlns:a16="http://schemas.microsoft.com/office/drawing/2014/main" id="{D4237317-2649-FC7A-3679-9FD02E94C85E}"/>
              </a:ext>
            </a:extLst>
          </p:cNvPr>
          <p:cNvCxnSpPr>
            <a:cxnSpLocks/>
          </p:cNvCxnSpPr>
          <p:nvPr/>
        </p:nvCxnSpPr>
        <p:spPr>
          <a:xfrm>
            <a:off x="4008250" y="3140628"/>
            <a:ext cx="743540" cy="0"/>
          </a:xfrm>
          <a:prstGeom prst="straightConnector1">
            <a:avLst/>
          </a:prstGeom>
          <a:noFill/>
          <a:ln w="19050" cap="flat" cmpd="sng">
            <a:solidFill>
              <a:schemeClr val="lt2"/>
            </a:solidFill>
            <a:prstDash val="solid"/>
            <a:round/>
            <a:headEnd type="none" w="med" len="med"/>
            <a:tailEnd type="oval" w="med" len="med"/>
          </a:ln>
        </p:spPr>
      </p:cxnSp>
      <p:cxnSp>
        <p:nvCxnSpPr>
          <p:cNvPr id="762" name="Google Shape;738;p30">
            <a:extLst>
              <a:ext uri="{FF2B5EF4-FFF2-40B4-BE49-F238E27FC236}">
                <a16:creationId xmlns:a16="http://schemas.microsoft.com/office/drawing/2014/main" id="{45228067-FA83-F16A-7147-B529C4D64D84}"/>
              </a:ext>
            </a:extLst>
          </p:cNvPr>
          <p:cNvCxnSpPr>
            <a:cxnSpLocks/>
          </p:cNvCxnSpPr>
          <p:nvPr/>
        </p:nvCxnSpPr>
        <p:spPr>
          <a:xfrm flipH="1">
            <a:off x="4792498" y="3499348"/>
            <a:ext cx="443305" cy="0"/>
          </a:xfrm>
          <a:prstGeom prst="straightConnector1">
            <a:avLst/>
          </a:prstGeom>
          <a:noFill/>
          <a:ln w="19050" cap="flat" cmpd="sng">
            <a:solidFill>
              <a:schemeClr val="lt2"/>
            </a:solidFill>
            <a:prstDash val="solid"/>
            <a:round/>
            <a:headEnd type="none" w="med" len="med"/>
            <a:tailEnd type="oval" w="med" len="med"/>
          </a:ln>
        </p:spPr>
      </p:cxnSp>
      <p:cxnSp>
        <p:nvCxnSpPr>
          <p:cNvPr id="763" name="Google Shape;741;p30">
            <a:extLst>
              <a:ext uri="{FF2B5EF4-FFF2-40B4-BE49-F238E27FC236}">
                <a16:creationId xmlns:a16="http://schemas.microsoft.com/office/drawing/2014/main" id="{BDDD3328-58FF-E4BB-1083-35CAD7ADCFF1}"/>
              </a:ext>
            </a:extLst>
          </p:cNvPr>
          <p:cNvCxnSpPr>
            <a:cxnSpLocks/>
          </p:cNvCxnSpPr>
          <p:nvPr/>
        </p:nvCxnSpPr>
        <p:spPr>
          <a:xfrm>
            <a:off x="3998542" y="3882814"/>
            <a:ext cx="743540" cy="0"/>
          </a:xfrm>
          <a:prstGeom prst="straightConnector1">
            <a:avLst/>
          </a:prstGeom>
          <a:noFill/>
          <a:ln w="19050" cap="flat" cmpd="sng">
            <a:solidFill>
              <a:schemeClr val="lt2"/>
            </a:solidFill>
            <a:prstDash val="solid"/>
            <a:round/>
            <a:headEnd type="none" w="med" len="med"/>
            <a:tailEnd type="oval" w="med" len="med"/>
          </a:ln>
        </p:spPr>
      </p:cxnSp>
      <p:cxnSp>
        <p:nvCxnSpPr>
          <p:cNvPr id="764" name="Google Shape;738;p30">
            <a:extLst>
              <a:ext uri="{FF2B5EF4-FFF2-40B4-BE49-F238E27FC236}">
                <a16:creationId xmlns:a16="http://schemas.microsoft.com/office/drawing/2014/main" id="{AF3DC4A4-1FA7-3887-0A72-9C80346D0063}"/>
              </a:ext>
            </a:extLst>
          </p:cNvPr>
          <p:cNvCxnSpPr>
            <a:cxnSpLocks/>
          </p:cNvCxnSpPr>
          <p:nvPr/>
        </p:nvCxnSpPr>
        <p:spPr>
          <a:xfrm flipH="1">
            <a:off x="4792498" y="4239577"/>
            <a:ext cx="443305" cy="0"/>
          </a:xfrm>
          <a:prstGeom prst="straightConnector1">
            <a:avLst/>
          </a:prstGeom>
          <a:noFill/>
          <a:ln w="19050" cap="flat" cmpd="sng">
            <a:solidFill>
              <a:schemeClr val="lt2"/>
            </a:solidFill>
            <a:prstDash val="solid"/>
            <a:round/>
            <a:headEnd type="none" w="med" len="med"/>
            <a:tailEnd type="oval" w="med" len="med"/>
          </a:ln>
        </p:spPr>
      </p:cxnSp>
      <p:sp>
        <p:nvSpPr>
          <p:cNvPr id="768" name="TextBox 767">
            <a:extLst>
              <a:ext uri="{FF2B5EF4-FFF2-40B4-BE49-F238E27FC236}">
                <a16:creationId xmlns:a16="http://schemas.microsoft.com/office/drawing/2014/main" id="{8F67B28E-D51E-D84B-1594-5FF79291E2E9}"/>
              </a:ext>
            </a:extLst>
          </p:cNvPr>
          <p:cNvSpPr txBox="1"/>
          <p:nvPr/>
        </p:nvSpPr>
        <p:spPr>
          <a:xfrm>
            <a:off x="5291962" y="3293220"/>
            <a:ext cx="554153"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08</a:t>
            </a:r>
          </a:p>
        </p:txBody>
      </p:sp>
      <p:sp>
        <p:nvSpPr>
          <p:cNvPr id="775" name="TextBox 774">
            <a:extLst>
              <a:ext uri="{FF2B5EF4-FFF2-40B4-BE49-F238E27FC236}">
                <a16:creationId xmlns:a16="http://schemas.microsoft.com/office/drawing/2014/main" id="{0ECA749A-F006-2069-F01C-803B0733C809}"/>
              </a:ext>
            </a:extLst>
          </p:cNvPr>
          <p:cNvSpPr txBox="1"/>
          <p:nvPr/>
        </p:nvSpPr>
        <p:spPr>
          <a:xfrm>
            <a:off x="1059777" y="1402615"/>
            <a:ext cx="2068150" cy="400110"/>
          </a:xfrm>
          <a:prstGeom prst="rect">
            <a:avLst/>
          </a:prstGeom>
          <a:noFill/>
        </p:spPr>
        <p:txBody>
          <a:bodyPr wrap="square">
            <a:spAutoFit/>
          </a:bodyPr>
          <a:lstStyle/>
          <a:p>
            <a:pPr marL="0" lvl="0" indent="0" algn="l" rtl="0">
              <a:spcBef>
                <a:spcPts val="0"/>
              </a:spcBef>
              <a:spcAft>
                <a:spcPts val="0"/>
              </a:spcAft>
              <a:buNone/>
            </a:pPr>
            <a:r>
              <a:rPr lang="en-US" sz="2000" b="1" dirty="0">
                <a:solidFill>
                  <a:schemeClr val="lt2"/>
                </a:solidFill>
                <a:latin typeface="Rajdhani"/>
                <a:cs typeface="Rajdhani"/>
                <a:sym typeface="Rajdhani"/>
              </a:rPr>
              <a:t>MVP</a:t>
            </a:r>
          </a:p>
        </p:txBody>
      </p:sp>
      <p:sp>
        <p:nvSpPr>
          <p:cNvPr id="777" name="TextBox 776">
            <a:extLst>
              <a:ext uri="{FF2B5EF4-FFF2-40B4-BE49-F238E27FC236}">
                <a16:creationId xmlns:a16="http://schemas.microsoft.com/office/drawing/2014/main" id="{9A27C120-E903-07AA-6613-598FE71D9D68}"/>
              </a:ext>
            </a:extLst>
          </p:cNvPr>
          <p:cNvSpPr txBox="1"/>
          <p:nvPr/>
        </p:nvSpPr>
        <p:spPr>
          <a:xfrm>
            <a:off x="3235791" y="1399744"/>
            <a:ext cx="795934"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03</a:t>
            </a:r>
          </a:p>
        </p:txBody>
      </p:sp>
      <p:sp>
        <p:nvSpPr>
          <p:cNvPr id="6" name="TextBox 5">
            <a:extLst>
              <a:ext uri="{FF2B5EF4-FFF2-40B4-BE49-F238E27FC236}">
                <a16:creationId xmlns:a16="http://schemas.microsoft.com/office/drawing/2014/main" id="{096EDCF4-FAD7-2552-1541-1C4BC71520BA}"/>
              </a:ext>
            </a:extLst>
          </p:cNvPr>
          <p:cNvSpPr txBox="1"/>
          <p:nvPr/>
        </p:nvSpPr>
        <p:spPr>
          <a:xfrm>
            <a:off x="6309031" y="1757050"/>
            <a:ext cx="1879373" cy="400110"/>
          </a:xfrm>
          <a:prstGeom prst="rect">
            <a:avLst/>
          </a:prstGeom>
          <a:noFill/>
        </p:spPr>
        <p:txBody>
          <a:bodyPr wrap="square">
            <a:spAutoFit/>
          </a:bodyPr>
          <a:lstStyle/>
          <a:p>
            <a:pPr marL="0" lvl="0" indent="0" algn="l" rtl="0">
              <a:spcBef>
                <a:spcPts val="0"/>
              </a:spcBef>
              <a:spcAft>
                <a:spcPts val="0"/>
              </a:spcAft>
              <a:buNone/>
            </a:pPr>
            <a:r>
              <a:rPr lang="de-DE" sz="2000" b="1" dirty="0">
                <a:solidFill>
                  <a:schemeClr val="lt2"/>
                </a:solidFill>
                <a:latin typeface="Rajdhani"/>
                <a:cs typeface="Rajdhani"/>
                <a:sym typeface="Rajdhani"/>
              </a:rPr>
              <a:t>Architecture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rain at a station&#10;&#10;Description automatically generated">
            <a:extLst>
              <a:ext uri="{FF2B5EF4-FFF2-40B4-BE49-F238E27FC236}">
                <a16:creationId xmlns:a16="http://schemas.microsoft.com/office/drawing/2014/main" id="{8959044E-B194-1914-D543-BBAFD38FA71A}"/>
              </a:ext>
            </a:extLst>
          </p:cNvPr>
          <p:cNvPicPr>
            <a:picLocks noChangeAspect="1"/>
          </p:cNvPicPr>
          <p:nvPr/>
        </p:nvPicPr>
        <p:blipFill>
          <a:blip r:embed="rId2"/>
          <a:stretch>
            <a:fillRect/>
          </a:stretch>
        </p:blipFill>
        <p:spPr>
          <a:xfrm>
            <a:off x="4075003" y="1517781"/>
            <a:ext cx="5068997" cy="3491800"/>
          </a:xfrm>
          <a:prstGeom prst="rect">
            <a:avLst/>
          </a:prstGeom>
          <a:effectLst>
            <a:outerShdw blurRad="406400" dir="10380000" algn="ctr" rotWithShape="0">
              <a:srgbClr val="000000">
                <a:alpha val="84000"/>
              </a:srgbClr>
            </a:outerShdw>
            <a:softEdge rad="1244600"/>
          </a:effectLst>
        </p:spPr>
      </p:pic>
      <p:sp>
        <p:nvSpPr>
          <p:cNvPr id="2" name="Title 1">
            <a:extLst>
              <a:ext uri="{FF2B5EF4-FFF2-40B4-BE49-F238E27FC236}">
                <a16:creationId xmlns:a16="http://schemas.microsoft.com/office/drawing/2014/main" id="{00DB7404-18B1-D174-8F87-3E667B96D565}"/>
              </a:ext>
            </a:extLst>
          </p:cNvPr>
          <p:cNvSpPr>
            <a:spLocks noGrp="1"/>
          </p:cNvSpPr>
          <p:nvPr>
            <p:ph type="title"/>
          </p:nvPr>
        </p:nvSpPr>
        <p:spPr>
          <a:xfrm>
            <a:off x="720100" y="133919"/>
            <a:ext cx="7704000" cy="978281"/>
          </a:xfrm>
        </p:spPr>
        <p:txBody>
          <a:bodyPr/>
          <a:lstStyle/>
          <a:p>
            <a:r>
              <a:rPr lang="en-US" dirty="0"/>
              <a:t>Introduction</a:t>
            </a:r>
          </a:p>
        </p:txBody>
      </p:sp>
      <p:sp>
        <p:nvSpPr>
          <p:cNvPr id="3" name="TextBox 2">
            <a:extLst>
              <a:ext uri="{FF2B5EF4-FFF2-40B4-BE49-F238E27FC236}">
                <a16:creationId xmlns:a16="http://schemas.microsoft.com/office/drawing/2014/main" id="{9760E059-BC31-7F81-90A5-AF75121A9087}"/>
              </a:ext>
            </a:extLst>
          </p:cNvPr>
          <p:cNvSpPr txBox="1"/>
          <p:nvPr/>
        </p:nvSpPr>
        <p:spPr>
          <a:xfrm>
            <a:off x="900544" y="1451428"/>
            <a:ext cx="7613073" cy="2585323"/>
          </a:xfrm>
          <a:prstGeom prst="rect">
            <a:avLst/>
          </a:prstGeom>
          <a:noFill/>
        </p:spPr>
        <p:txBody>
          <a:bodyPr wrap="square" rtlCol="0">
            <a:spAutoFit/>
          </a:bodyPr>
          <a:lstStyle/>
          <a:p>
            <a:pPr algn="l"/>
            <a:r>
              <a:rPr lang="en-US" sz="1800" dirty="0">
                <a:solidFill>
                  <a:schemeClr val="lt2"/>
                </a:solidFill>
                <a:latin typeface="Fira Sans Condensed"/>
              </a:rPr>
              <a:t>Established in 1988 -24-hour mainline rail service</a:t>
            </a:r>
          </a:p>
          <a:p>
            <a:pPr algn="l">
              <a:buFont typeface="Arial" panose="020B0604020202020204" pitchFamily="34" charset="0"/>
              <a:buChar char="•"/>
            </a:pPr>
            <a:endParaRPr lang="en-US" sz="1800" dirty="0">
              <a:solidFill>
                <a:schemeClr val="lt2"/>
              </a:solidFill>
              <a:latin typeface="Fira Sans Condensed"/>
            </a:endParaRPr>
          </a:p>
          <a:p>
            <a:pPr algn="just"/>
            <a:r>
              <a:rPr lang="en-US" sz="1800" dirty="0">
                <a:solidFill>
                  <a:schemeClr val="lt2"/>
                </a:solidFill>
                <a:latin typeface="Fira Sans Condensed"/>
              </a:rPr>
              <a:t>The Thameslink network includes services between Bedford and Brighton, passing through </a:t>
            </a:r>
            <a:r>
              <a:rPr lang="en-US" sz="1800" dirty="0" err="1">
                <a:solidFill>
                  <a:schemeClr val="lt2"/>
                </a:solidFill>
                <a:latin typeface="Fira Sans Condensed"/>
              </a:rPr>
              <a:t>London,Luton</a:t>
            </a:r>
            <a:r>
              <a:rPr lang="en-US" sz="1800" dirty="0">
                <a:solidFill>
                  <a:schemeClr val="lt2"/>
                </a:solidFill>
                <a:latin typeface="Fira Sans Condensed"/>
              </a:rPr>
              <a:t> Airport and stations to Wimbledon, Sutton and </a:t>
            </a:r>
            <a:r>
              <a:rPr lang="en-US" sz="1800" dirty="0" err="1">
                <a:solidFill>
                  <a:schemeClr val="lt2"/>
                </a:solidFill>
                <a:latin typeface="Fira Sans Condensed"/>
              </a:rPr>
              <a:t>Sevenoaks</a:t>
            </a:r>
            <a:endParaRPr lang="en-US" sz="1800" dirty="0">
              <a:solidFill>
                <a:schemeClr val="lt2"/>
              </a:solidFill>
              <a:latin typeface="Fira Sans Condensed"/>
            </a:endParaRPr>
          </a:p>
          <a:p>
            <a:pPr algn="l"/>
            <a:endParaRPr lang="en-US" sz="1800" dirty="0">
              <a:solidFill>
                <a:schemeClr val="lt2"/>
              </a:solidFill>
              <a:latin typeface="Fira Sans Condensed"/>
            </a:endParaRPr>
          </a:p>
          <a:p>
            <a:pPr algn="l"/>
            <a:r>
              <a:rPr lang="en-US" sz="1800" dirty="0">
                <a:solidFill>
                  <a:schemeClr val="lt2"/>
                </a:solidFill>
                <a:latin typeface="Fira Sans Condensed"/>
              </a:rPr>
              <a:t>Dedicated to providing reliable and seamless journeys by Modernizing services</a:t>
            </a:r>
          </a:p>
          <a:p>
            <a:pPr algn="l">
              <a:buFont typeface="Arial" panose="020B0604020202020204" pitchFamily="34" charset="0"/>
              <a:buChar char="•"/>
            </a:pPr>
            <a:endParaRPr lang="en-US" sz="1800" dirty="0">
              <a:solidFill>
                <a:schemeClr val="lt2"/>
              </a:solidFill>
              <a:latin typeface="Fira Sans Condensed"/>
            </a:endParaRPr>
          </a:p>
          <a:p>
            <a:pPr algn="l"/>
            <a:r>
              <a:rPr lang="en-US" sz="1800" dirty="0">
                <a:solidFill>
                  <a:schemeClr val="lt2"/>
                </a:solidFill>
                <a:latin typeface="Fira Sans Condensed"/>
              </a:rPr>
              <a:t>Improving stations -Ensuring passenger safety</a:t>
            </a:r>
          </a:p>
        </p:txBody>
      </p:sp>
      <p:pic>
        <p:nvPicPr>
          <p:cNvPr id="5" name="Graphic 4" descr="Streetcar with solid fill">
            <a:extLst>
              <a:ext uri="{FF2B5EF4-FFF2-40B4-BE49-F238E27FC236}">
                <a16:creationId xmlns:a16="http://schemas.microsoft.com/office/drawing/2014/main" id="{E22CEE81-E510-0989-306C-5EA6823D69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75" y="1451428"/>
            <a:ext cx="356615" cy="356615"/>
          </a:xfrm>
          <a:prstGeom prst="rect">
            <a:avLst/>
          </a:prstGeom>
        </p:spPr>
      </p:pic>
      <p:pic>
        <p:nvPicPr>
          <p:cNvPr id="7" name="Graphic 6" descr="Streetcar with solid fill">
            <a:extLst>
              <a:ext uri="{FF2B5EF4-FFF2-40B4-BE49-F238E27FC236}">
                <a16:creationId xmlns:a16="http://schemas.microsoft.com/office/drawing/2014/main" id="{F476CA33-B283-CB0C-ADBC-2BED011F7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75" y="2061980"/>
            <a:ext cx="356615" cy="356615"/>
          </a:xfrm>
          <a:prstGeom prst="rect">
            <a:avLst/>
          </a:prstGeom>
        </p:spPr>
      </p:pic>
      <p:pic>
        <p:nvPicPr>
          <p:cNvPr id="8" name="Graphic 7" descr="Streetcar with solid fill">
            <a:extLst>
              <a:ext uri="{FF2B5EF4-FFF2-40B4-BE49-F238E27FC236}">
                <a16:creationId xmlns:a16="http://schemas.microsoft.com/office/drawing/2014/main" id="{60386BAB-178D-9EE5-C77F-25454DFB8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75" y="3113123"/>
            <a:ext cx="356615" cy="356615"/>
          </a:xfrm>
          <a:prstGeom prst="rect">
            <a:avLst/>
          </a:prstGeom>
        </p:spPr>
      </p:pic>
      <p:pic>
        <p:nvPicPr>
          <p:cNvPr id="10" name="Graphic 9" descr="Streetcar with solid fill">
            <a:extLst>
              <a:ext uri="{FF2B5EF4-FFF2-40B4-BE49-F238E27FC236}">
                <a16:creationId xmlns:a16="http://schemas.microsoft.com/office/drawing/2014/main" id="{A36E8D0D-3061-B329-180D-4A4473E05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74" y="3700091"/>
            <a:ext cx="356615" cy="356615"/>
          </a:xfrm>
          <a:prstGeom prst="rect">
            <a:avLst/>
          </a:prstGeom>
        </p:spPr>
      </p:pic>
    </p:spTree>
    <p:extLst>
      <p:ext uri="{BB962C8B-B14F-4D97-AF65-F5344CB8AC3E}">
        <p14:creationId xmlns:p14="http://schemas.microsoft.com/office/powerpoint/2010/main" val="221356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E839-FB2A-30CE-57D8-EE813E47809F}"/>
              </a:ext>
            </a:extLst>
          </p:cNvPr>
          <p:cNvSpPr>
            <a:spLocks noGrp="1"/>
          </p:cNvSpPr>
          <p:nvPr>
            <p:ph type="title"/>
          </p:nvPr>
        </p:nvSpPr>
        <p:spPr>
          <a:xfrm>
            <a:off x="720100" y="159657"/>
            <a:ext cx="7704000" cy="952543"/>
          </a:xfrm>
        </p:spPr>
        <p:txBody>
          <a:bodyPr/>
          <a:lstStyle/>
          <a:p>
            <a:r>
              <a:rPr lang="de-DE" dirty="0"/>
              <a:t>Business </a:t>
            </a:r>
            <a:r>
              <a:rPr lang="de-DE" dirty="0" err="1"/>
              <a:t>requirements</a:t>
            </a:r>
            <a:endParaRPr lang="en-US" dirty="0"/>
          </a:p>
        </p:txBody>
      </p:sp>
      <p:sp>
        <p:nvSpPr>
          <p:cNvPr id="3" name="TextBox 2">
            <a:extLst>
              <a:ext uri="{FF2B5EF4-FFF2-40B4-BE49-F238E27FC236}">
                <a16:creationId xmlns:a16="http://schemas.microsoft.com/office/drawing/2014/main" id="{B9D4D469-73C7-2BEC-7F90-F48FCFF87DE1}"/>
              </a:ext>
            </a:extLst>
          </p:cNvPr>
          <p:cNvSpPr txBox="1"/>
          <p:nvPr/>
        </p:nvSpPr>
        <p:spPr>
          <a:xfrm>
            <a:off x="1023257" y="1487714"/>
            <a:ext cx="7177314" cy="2031325"/>
          </a:xfrm>
          <a:prstGeom prst="rect">
            <a:avLst/>
          </a:prstGeom>
          <a:noFill/>
        </p:spPr>
        <p:txBody>
          <a:bodyPr wrap="square" rtlCol="0">
            <a:spAutoFit/>
          </a:bodyPr>
          <a:lstStyle/>
          <a:p>
            <a:pPr algn="just"/>
            <a:r>
              <a:rPr lang="en-US" sz="1800" dirty="0">
                <a:solidFill>
                  <a:schemeClr val="lt2"/>
                </a:solidFill>
                <a:latin typeface="Fira Sans Condensed"/>
              </a:rPr>
              <a:t>Enhancing Maintenance Through NLP and LLM</a:t>
            </a:r>
          </a:p>
          <a:p>
            <a:pPr algn="just"/>
            <a:endParaRPr lang="en-US" sz="1800" dirty="0">
              <a:solidFill>
                <a:schemeClr val="lt2"/>
              </a:solidFill>
              <a:latin typeface="Fira Sans Condensed"/>
            </a:endParaRPr>
          </a:p>
          <a:p>
            <a:pPr algn="just"/>
            <a:r>
              <a:rPr lang="en-US" sz="1800" dirty="0">
                <a:solidFill>
                  <a:schemeClr val="lt2"/>
                </a:solidFill>
                <a:latin typeface="Fira Sans Condensed"/>
              </a:rPr>
              <a:t>Objective: Using NLP and LLM to automatically derive actionable recommendations from social media tweets.</a:t>
            </a:r>
          </a:p>
          <a:p>
            <a:pPr marL="0" indent="0" algn="just">
              <a:buNone/>
            </a:pPr>
            <a:endParaRPr lang="en-US" sz="1800" dirty="0">
              <a:solidFill>
                <a:schemeClr val="lt2"/>
              </a:solidFill>
              <a:latin typeface="Fira Sans Condensed"/>
            </a:endParaRPr>
          </a:p>
          <a:p>
            <a:pPr algn="just"/>
            <a:r>
              <a:rPr lang="en-US" sz="1800" dirty="0">
                <a:solidFill>
                  <a:schemeClr val="lt2"/>
                </a:solidFill>
                <a:latin typeface="Fira Sans Condensed"/>
              </a:rPr>
              <a:t>Outcome: Improved maintenance process , quick resolution and overall improving user satisfaction.</a:t>
            </a:r>
          </a:p>
        </p:txBody>
      </p:sp>
      <p:pic>
        <p:nvPicPr>
          <p:cNvPr id="5" name="Graphic 4" descr="Artificial Intelligence outline">
            <a:extLst>
              <a:ext uri="{FF2B5EF4-FFF2-40B4-BE49-F238E27FC236}">
                <a16:creationId xmlns:a16="http://schemas.microsoft.com/office/drawing/2014/main" id="{75348E10-39B0-5727-0231-3AF72CE14E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100" y="2107623"/>
            <a:ext cx="406977" cy="406977"/>
          </a:xfrm>
          <a:prstGeom prst="rect">
            <a:avLst/>
          </a:prstGeom>
        </p:spPr>
      </p:pic>
      <p:pic>
        <p:nvPicPr>
          <p:cNvPr id="7" name="Graphic 6" descr="Lightbulb and gear with solid fill">
            <a:extLst>
              <a:ext uri="{FF2B5EF4-FFF2-40B4-BE49-F238E27FC236}">
                <a16:creationId xmlns:a16="http://schemas.microsoft.com/office/drawing/2014/main" id="{A5519BED-B94E-A704-30DD-278A848558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711" y="3015096"/>
            <a:ext cx="457573" cy="457573"/>
          </a:xfrm>
          <a:prstGeom prst="rect">
            <a:avLst/>
          </a:prstGeom>
        </p:spPr>
      </p:pic>
    </p:spTree>
    <p:extLst>
      <p:ext uri="{BB962C8B-B14F-4D97-AF65-F5344CB8AC3E}">
        <p14:creationId xmlns:p14="http://schemas.microsoft.com/office/powerpoint/2010/main" val="3129359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1711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Our</a:t>
            </a:r>
            <a:r>
              <a:rPr lang="tr-TR" dirty="0"/>
              <a:t> </a:t>
            </a:r>
            <a:r>
              <a:rPr lang="tr-TR" dirty="0" err="1"/>
              <a:t>Mission</a:t>
            </a:r>
            <a:r>
              <a:rPr lang="tr-TR" dirty="0"/>
              <a:t>, </a:t>
            </a:r>
            <a:r>
              <a:rPr lang="tr-TR" dirty="0" err="1"/>
              <a:t>Approach</a:t>
            </a:r>
            <a:r>
              <a:rPr lang="tr-TR" dirty="0"/>
              <a:t> </a:t>
            </a:r>
            <a:r>
              <a:rPr lang="tr-TR" dirty="0" err="1"/>
              <a:t>and</a:t>
            </a:r>
            <a:r>
              <a:rPr lang="tr-TR" dirty="0"/>
              <a:t> </a:t>
            </a:r>
            <a:r>
              <a:rPr lang="tr-TR" dirty="0" err="1"/>
              <a:t>Goal</a:t>
            </a:r>
            <a:endParaRPr dirty="0"/>
          </a:p>
        </p:txBody>
      </p:sp>
      <p:grpSp>
        <p:nvGrpSpPr>
          <p:cNvPr id="622" name="Google Shape;622;p28"/>
          <p:cNvGrpSpPr/>
          <p:nvPr/>
        </p:nvGrpSpPr>
        <p:grpSpPr>
          <a:xfrm>
            <a:off x="191376" y="1570600"/>
            <a:ext cx="2725524" cy="2927386"/>
            <a:chOff x="463669" y="2111682"/>
            <a:chExt cx="2725524" cy="2927386"/>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tr-TR" sz="2400" b="1" dirty="0" err="1">
                  <a:solidFill>
                    <a:schemeClr val="lt2"/>
                  </a:solidFill>
                  <a:latin typeface="Rajdhani"/>
                  <a:ea typeface="Rajdhani"/>
                  <a:cs typeface="Rajdhani"/>
                  <a:sym typeface="Rajdhani"/>
                </a:rPr>
                <a:t>Our</a:t>
              </a:r>
              <a:r>
                <a:rPr lang="tr-TR" sz="2400" b="1" dirty="0">
                  <a:solidFill>
                    <a:schemeClr val="lt2"/>
                  </a:solidFill>
                  <a:latin typeface="Rajdhani"/>
                  <a:ea typeface="Rajdhani"/>
                  <a:cs typeface="Rajdhani"/>
                  <a:sym typeface="Rajdhani"/>
                </a:rPr>
                <a:t> </a:t>
              </a:r>
              <a:r>
                <a:rPr lang="tr-TR" sz="2400" b="1" dirty="0" err="1">
                  <a:solidFill>
                    <a:schemeClr val="lt2"/>
                  </a:solidFill>
                  <a:latin typeface="Rajdhani"/>
                  <a:ea typeface="Rajdhani"/>
                  <a:cs typeface="Rajdhani"/>
                  <a:sym typeface="Rajdhani"/>
                </a:rPr>
                <a:t>Mission</a:t>
              </a:r>
              <a:endParaRPr sz="2400" b="1" dirty="0">
                <a:solidFill>
                  <a:schemeClr val="lt2"/>
                </a:solidFill>
                <a:latin typeface="Rajdhani"/>
                <a:ea typeface="Rajdhani"/>
                <a:cs typeface="Rajdhani"/>
                <a:sym typeface="Rajdhani"/>
              </a:endParaRPr>
            </a:p>
          </p:txBody>
        </p:sp>
        <p:sp>
          <p:nvSpPr>
            <p:cNvPr id="624" name="Google Shape;624;p28"/>
            <p:cNvSpPr txBox="1"/>
            <p:nvPr/>
          </p:nvSpPr>
          <p:spPr>
            <a:xfrm>
              <a:off x="463669" y="2549732"/>
              <a:ext cx="2725524" cy="24893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lt2"/>
                  </a:solidFill>
                  <a:latin typeface="Fira Sans Condensed"/>
                  <a:ea typeface="Fira Sans Condensed"/>
                  <a:cs typeface="Fira Sans Condensed"/>
                  <a:sym typeface="Fira Sans Condensed"/>
                </a:rPr>
                <a:t>Analyse social media tweets using NLP and GPT models to improve the maintenance operations at Thameslink. </a:t>
              </a:r>
              <a:endParaRPr sz="1600" dirty="0">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385147" y="1570600"/>
            <a:ext cx="2265075" cy="2289387"/>
            <a:chOff x="6168400" y="2111682"/>
            <a:chExt cx="2265075" cy="2289387"/>
          </a:xfrm>
        </p:grpSpPr>
        <p:sp>
          <p:nvSpPr>
            <p:cNvPr id="626" name="Google Shape;626;p28"/>
            <p:cNvSpPr txBox="1"/>
            <p:nvPr/>
          </p:nvSpPr>
          <p:spPr>
            <a:xfrm>
              <a:off x="617777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tr-TR" sz="2400" b="1" dirty="0" err="1">
                  <a:solidFill>
                    <a:schemeClr val="lt2"/>
                  </a:solidFill>
                  <a:latin typeface="Rajdhani"/>
                  <a:ea typeface="Rajdhani"/>
                  <a:cs typeface="Rajdhani"/>
                  <a:sym typeface="Rajdhani"/>
                </a:rPr>
                <a:t>Our</a:t>
              </a:r>
              <a:r>
                <a:rPr lang="tr-TR" sz="2400" b="1" dirty="0">
                  <a:solidFill>
                    <a:schemeClr val="lt2"/>
                  </a:solidFill>
                  <a:latin typeface="Rajdhani"/>
                  <a:ea typeface="Rajdhani"/>
                  <a:cs typeface="Rajdhani"/>
                  <a:sym typeface="Rajdhani"/>
                </a:rPr>
                <a:t> </a:t>
              </a:r>
              <a:r>
                <a:rPr lang="tr-TR" sz="2400" b="1" dirty="0" err="1">
                  <a:solidFill>
                    <a:schemeClr val="lt2"/>
                  </a:solidFill>
                  <a:latin typeface="Rajdhani"/>
                  <a:ea typeface="Rajdhani"/>
                  <a:cs typeface="Rajdhani"/>
                  <a:sym typeface="Rajdhani"/>
                </a:rPr>
                <a:t>Goal</a:t>
              </a:r>
              <a:endParaRPr sz="2400" b="1" dirty="0">
                <a:solidFill>
                  <a:schemeClr val="lt2"/>
                </a:solidFill>
                <a:latin typeface="Rajdhani"/>
                <a:ea typeface="Rajdhani"/>
                <a:cs typeface="Rajdhani"/>
                <a:sym typeface="Rajdhani"/>
              </a:endParaRPr>
            </a:p>
          </p:txBody>
        </p:sp>
        <p:sp>
          <p:nvSpPr>
            <p:cNvPr id="627" name="Google Shape;627;p28"/>
            <p:cNvSpPr txBox="1"/>
            <p:nvPr/>
          </p:nvSpPr>
          <p:spPr>
            <a:xfrm>
              <a:off x="6168400" y="2418979"/>
              <a:ext cx="2255700" cy="19820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lt2"/>
                  </a:solidFill>
                  <a:latin typeface="Fira Sans Condensed"/>
                  <a:ea typeface="Fira Sans Condensed"/>
                  <a:cs typeface="Fira Sans Condensed"/>
                  <a:sym typeface="Fira Sans Condensed"/>
                </a:rPr>
                <a:t>Develop  a robust system providing precise, real-time maintenance guidance based on social media data. This will lead to a improved operational efficiency at Thameslink.</a:t>
              </a:r>
              <a:endParaRPr sz="1600" dirty="0">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197680" y="1212030"/>
            <a:ext cx="2482719" cy="2719439"/>
            <a:chOff x="3218481" y="1715864"/>
            <a:chExt cx="2482719" cy="2905847"/>
          </a:xfrm>
        </p:grpSpPr>
        <p:sp>
          <p:nvSpPr>
            <p:cNvPr id="629" name="Google Shape;629;p28"/>
            <p:cNvSpPr txBox="1"/>
            <p:nvPr/>
          </p:nvSpPr>
          <p:spPr>
            <a:xfrm>
              <a:off x="3445500" y="4164511"/>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tr-TR" sz="2400" b="1" dirty="0" err="1">
                  <a:solidFill>
                    <a:schemeClr val="lt2"/>
                  </a:solidFill>
                  <a:latin typeface="Rajdhani"/>
                  <a:ea typeface="Rajdhani"/>
                  <a:cs typeface="Rajdhani"/>
                  <a:sym typeface="Rajdhani"/>
                </a:rPr>
                <a:t>Our</a:t>
              </a:r>
              <a:r>
                <a:rPr lang="tr-TR" sz="2400" b="1" dirty="0">
                  <a:solidFill>
                    <a:schemeClr val="lt2"/>
                  </a:solidFill>
                  <a:latin typeface="Rajdhani"/>
                  <a:ea typeface="Rajdhani"/>
                  <a:cs typeface="Rajdhani"/>
                  <a:sym typeface="Rajdhani"/>
                </a:rPr>
                <a:t> </a:t>
              </a:r>
              <a:r>
                <a:rPr lang="tr-TR" sz="2400" b="1" dirty="0" err="1">
                  <a:solidFill>
                    <a:schemeClr val="lt2"/>
                  </a:solidFill>
                  <a:latin typeface="Rajdhani"/>
                  <a:ea typeface="Rajdhani"/>
                  <a:cs typeface="Rajdhani"/>
                  <a:sym typeface="Rajdhani"/>
                </a:rPr>
                <a:t>Approach</a:t>
              </a:r>
              <a:endParaRPr sz="2400" b="1" dirty="0">
                <a:solidFill>
                  <a:schemeClr val="lt2"/>
                </a:solidFill>
                <a:latin typeface="Rajdhani"/>
                <a:ea typeface="Rajdhani"/>
                <a:cs typeface="Rajdhani"/>
                <a:sym typeface="Rajdhani"/>
              </a:endParaRPr>
            </a:p>
          </p:txBody>
        </p:sp>
        <p:sp>
          <p:nvSpPr>
            <p:cNvPr id="630" name="Google Shape;630;p28"/>
            <p:cNvSpPr txBox="1"/>
            <p:nvPr/>
          </p:nvSpPr>
          <p:spPr>
            <a:xfrm>
              <a:off x="3218481" y="1715864"/>
              <a:ext cx="2482719" cy="1961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solidFill>
                    <a:schemeClr val="lt2"/>
                  </a:solidFill>
                  <a:latin typeface="Fira Sans Condensed"/>
                  <a:ea typeface="Fira Sans Condensed"/>
                  <a:cs typeface="Fira Sans Condensed"/>
                  <a:sym typeface="Fira Sans Condensed"/>
                </a:rPr>
                <a:t>Apply advanced NLP techniques - classification, model tuning, prompt engineering - to autonomously generate actionable maintenance recommendations from tweet data. </a:t>
              </a:r>
              <a:endParaRPr sz="1600" dirty="0">
                <a:solidFill>
                  <a:schemeClr val="lt2"/>
                </a:solidFill>
                <a:latin typeface="Fira Sans Condensed"/>
                <a:ea typeface="Fira Sans Condensed"/>
                <a:cs typeface="Fira Sans Condensed"/>
                <a:sym typeface="Fira Sans Condensed"/>
              </a:endParaRPr>
            </a:p>
          </p:txBody>
        </p:sp>
      </p:grpSp>
      <p:cxnSp>
        <p:nvCxnSpPr>
          <p:cNvPr id="632" name="Google Shape;632;p28"/>
          <p:cNvCxnSpPr>
            <a:cxnSpLocks/>
            <a:stCxn id="623" idx="3"/>
            <a:endCxn id="629" idx="1"/>
          </p:cNvCxnSpPr>
          <p:nvPr/>
        </p:nvCxnSpPr>
        <p:spPr>
          <a:xfrm>
            <a:off x="2696632" y="1799200"/>
            <a:ext cx="728067" cy="1918334"/>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3" name="Google Shape;633;p28"/>
          <p:cNvCxnSpPr>
            <a:cxnSpLocks/>
            <a:stCxn id="629" idx="3"/>
            <a:endCxn id="626" idx="1"/>
          </p:cNvCxnSpPr>
          <p:nvPr/>
        </p:nvCxnSpPr>
        <p:spPr>
          <a:xfrm flipV="1">
            <a:off x="5680399" y="1799200"/>
            <a:ext cx="714123" cy="1918334"/>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1A32-05B6-4936-546B-9ADCF12FDDCA}"/>
              </a:ext>
            </a:extLst>
          </p:cNvPr>
          <p:cNvSpPr>
            <a:spLocks noGrp="1"/>
          </p:cNvSpPr>
          <p:nvPr>
            <p:ph type="title"/>
          </p:nvPr>
        </p:nvSpPr>
        <p:spPr>
          <a:xfrm>
            <a:off x="720100" y="207169"/>
            <a:ext cx="7704000" cy="664369"/>
          </a:xfrm>
        </p:spPr>
        <p:txBody>
          <a:bodyPr/>
          <a:lstStyle/>
          <a:p>
            <a:r>
              <a:rPr lang="de-DE" dirty="0"/>
              <a:t>Stakeholder Analysis</a:t>
            </a:r>
            <a:endParaRPr lang="en-US" dirty="0"/>
          </a:p>
        </p:txBody>
      </p:sp>
      <p:pic>
        <p:nvPicPr>
          <p:cNvPr id="3" name="Picture 2">
            <a:extLst>
              <a:ext uri="{FF2B5EF4-FFF2-40B4-BE49-F238E27FC236}">
                <a16:creationId xmlns:a16="http://schemas.microsoft.com/office/drawing/2014/main" id="{2F301CFC-D673-B90D-C0BC-63151B58FB8B}"/>
              </a:ext>
            </a:extLst>
          </p:cNvPr>
          <p:cNvPicPr>
            <a:picLocks noChangeAspect="1"/>
          </p:cNvPicPr>
          <p:nvPr/>
        </p:nvPicPr>
        <p:blipFill>
          <a:blip r:embed="rId2"/>
          <a:stretch>
            <a:fillRect/>
          </a:stretch>
        </p:blipFill>
        <p:spPr>
          <a:xfrm>
            <a:off x="1830184" y="967864"/>
            <a:ext cx="5268040" cy="3570600"/>
          </a:xfrm>
          <a:prstGeom prst="rect">
            <a:avLst/>
          </a:prstGeom>
        </p:spPr>
      </p:pic>
    </p:spTree>
    <p:extLst>
      <p:ext uri="{BB962C8B-B14F-4D97-AF65-F5344CB8AC3E}">
        <p14:creationId xmlns:p14="http://schemas.microsoft.com/office/powerpoint/2010/main" val="336761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C480-65F2-649A-1B61-04A355D6693A}"/>
              </a:ext>
            </a:extLst>
          </p:cNvPr>
          <p:cNvSpPr>
            <a:spLocks noGrp="1"/>
          </p:cNvSpPr>
          <p:nvPr>
            <p:ph type="title"/>
          </p:nvPr>
        </p:nvSpPr>
        <p:spPr>
          <a:xfrm>
            <a:off x="720100" y="145144"/>
            <a:ext cx="7704000" cy="761762"/>
          </a:xfrm>
        </p:spPr>
        <p:txBody>
          <a:bodyPr/>
          <a:lstStyle/>
          <a:p>
            <a:r>
              <a:rPr lang="de-DE" dirty="0" err="1"/>
              <a:t>Product</a:t>
            </a:r>
            <a:r>
              <a:rPr lang="de-DE" dirty="0"/>
              <a:t> Vision -MVP</a:t>
            </a:r>
            <a:endParaRPr lang="en-US" dirty="0"/>
          </a:p>
        </p:txBody>
      </p:sp>
      <p:sp>
        <p:nvSpPr>
          <p:cNvPr id="3" name="TextBox 2">
            <a:extLst>
              <a:ext uri="{FF2B5EF4-FFF2-40B4-BE49-F238E27FC236}">
                <a16:creationId xmlns:a16="http://schemas.microsoft.com/office/drawing/2014/main" id="{6D07C7E6-CAE3-5770-F613-A14A3DD795A2}"/>
              </a:ext>
            </a:extLst>
          </p:cNvPr>
          <p:cNvSpPr txBox="1"/>
          <p:nvPr/>
        </p:nvSpPr>
        <p:spPr>
          <a:xfrm>
            <a:off x="720100" y="1033246"/>
            <a:ext cx="4461500" cy="3539430"/>
          </a:xfrm>
          <a:prstGeom prst="rect">
            <a:avLst/>
          </a:prstGeom>
          <a:noFill/>
        </p:spPr>
        <p:txBody>
          <a:bodyPr wrap="square" rtlCol="0">
            <a:spAutoFit/>
          </a:bodyPr>
          <a:lstStyle/>
          <a:p>
            <a:pPr algn="just"/>
            <a:r>
              <a:rPr lang="en-US" sz="1600" dirty="0">
                <a:solidFill>
                  <a:schemeClr val="lt2"/>
                </a:solidFill>
                <a:latin typeface="Fira Sans Condensed"/>
              </a:rPr>
              <a:t>Tool Functionality: NLP analysis of social media tweets.</a:t>
            </a:r>
          </a:p>
          <a:p>
            <a:pPr algn="just"/>
            <a:endParaRPr lang="en-US" sz="1600" dirty="0">
              <a:solidFill>
                <a:schemeClr val="lt2"/>
              </a:solidFill>
              <a:latin typeface="Fira Sans Condensed"/>
            </a:endParaRPr>
          </a:p>
          <a:p>
            <a:pPr algn="just"/>
            <a:r>
              <a:rPr lang="en-US" sz="1600" dirty="0">
                <a:solidFill>
                  <a:schemeClr val="lt2"/>
                </a:solidFill>
                <a:latin typeface="Fira Sans Condensed"/>
              </a:rPr>
              <a:t>Benefits: Enhanced maintenance, improved passenger satisfaction, safety, and reliability.</a:t>
            </a:r>
          </a:p>
          <a:p>
            <a:pPr algn="just"/>
            <a:endParaRPr lang="en-US" sz="1600" dirty="0">
              <a:solidFill>
                <a:schemeClr val="lt2"/>
              </a:solidFill>
              <a:latin typeface="Fira Sans Condensed"/>
            </a:endParaRPr>
          </a:p>
          <a:p>
            <a:pPr algn="just"/>
            <a:r>
              <a:rPr lang="en-US" sz="1600" dirty="0">
                <a:solidFill>
                  <a:schemeClr val="lt2"/>
                </a:solidFill>
                <a:latin typeface="Fira Sans Condensed"/>
              </a:rPr>
              <a:t>Features: Issue identification, actionable recommendations.</a:t>
            </a:r>
          </a:p>
          <a:p>
            <a:pPr algn="just"/>
            <a:endParaRPr lang="en-US" sz="1600" dirty="0">
              <a:solidFill>
                <a:schemeClr val="lt2"/>
              </a:solidFill>
              <a:latin typeface="Fira Sans Condensed"/>
            </a:endParaRPr>
          </a:p>
          <a:p>
            <a:pPr algn="just"/>
            <a:r>
              <a:rPr lang="en-US" sz="1600" dirty="0">
                <a:solidFill>
                  <a:schemeClr val="lt2"/>
                </a:solidFill>
                <a:latin typeface="Fira Sans Condensed"/>
              </a:rPr>
              <a:t>Data Insights: Valuable insights from passenger feedback.</a:t>
            </a:r>
          </a:p>
          <a:p>
            <a:pPr algn="just"/>
            <a:endParaRPr lang="en-US" sz="1600" dirty="0">
              <a:solidFill>
                <a:schemeClr val="lt2"/>
              </a:solidFill>
              <a:latin typeface="Fira Sans Condensed"/>
            </a:endParaRPr>
          </a:p>
          <a:p>
            <a:pPr algn="just"/>
            <a:r>
              <a:rPr lang="en-US" sz="1600" dirty="0">
                <a:solidFill>
                  <a:schemeClr val="lt2"/>
                </a:solidFill>
                <a:latin typeface="Fira Sans Condensed"/>
              </a:rPr>
              <a:t>Results: Improved service quality demonstrated through case studies or statistics.</a:t>
            </a:r>
            <a:endParaRPr lang="en-US" sz="1600" dirty="0"/>
          </a:p>
        </p:txBody>
      </p:sp>
      <p:pic>
        <p:nvPicPr>
          <p:cNvPr id="4" name="Content Placeholder 4" descr="A screenshot of a document&#10;&#10;Description automatically generated">
            <a:extLst>
              <a:ext uri="{FF2B5EF4-FFF2-40B4-BE49-F238E27FC236}">
                <a16:creationId xmlns:a16="http://schemas.microsoft.com/office/drawing/2014/main" id="{4EB86EBD-717C-C437-EAEB-3E4082425779}"/>
              </a:ext>
            </a:extLst>
          </p:cNvPr>
          <p:cNvPicPr>
            <a:picLocks noChangeAspect="1"/>
          </p:cNvPicPr>
          <p:nvPr/>
        </p:nvPicPr>
        <p:blipFill>
          <a:blip r:embed="rId2"/>
          <a:stretch>
            <a:fillRect/>
          </a:stretch>
        </p:blipFill>
        <p:spPr>
          <a:xfrm>
            <a:off x="5389418" y="664542"/>
            <a:ext cx="3497729" cy="4276837"/>
          </a:xfrm>
          <a:prstGeom prst="rect">
            <a:avLst/>
          </a:prstGeom>
        </p:spPr>
      </p:pic>
      <p:pic>
        <p:nvPicPr>
          <p:cNvPr id="6" name="Graphic 5" descr="Gears with solid fill">
            <a:extLst>
              <a:ext uri="{FF2B5EF4-FFF2-40B4-BE49-F238E27FC236}">
                <a16:creationId xmlns:a16="http://schemas.microsoft.com/office/drawing/2014/main" id="{1EF5C000-4B3F-B6B2-6793-0F96863742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697" y="1033246"/>
            <a:ext cx="492403" cy="492403"/>
          </a:xfrm>
          <a:prstGeom prst="rect">
            <a:avLst/>
          </a:prstGeom>
        </p:spPr>
      </p:pic>
      <p:pic>
        <p:nvPicPr>
          <p:cNvPr id="8" name="Graphic 7" descr="Upward trend with solid fill">
            <a:extLst>
              <a:ext uri="{FF2B5EF4-FFF2-40B4-BE49-F238E27FC236}">
                <a16:creationId xmlns:a16="http://schemas.microsoft.com/office/drawing/2014/main" id="{7FA9A284-5233-7DAF-7FC0-42AEEBF69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696" y="1740478"/>
            <a:ext cx="492403" cy="492403"/>
          </a:xfrm>
          <a:prstGeom prst="rect">
            <a:avLst/>
          </a:prstGeom>
        </p:spPr>
      </p:pic>
      <p:pic>
        <p:nvPicPr>
          <p:cNvPr id="10" name="Graphic 9" descr="Clipboard All Crosses with solid fill">
            <a:extLst>
              <a:ext uri="{FF2B5EF4-FFF2-40B4-BE49-F238E27FC236}">
                <a16:creationId xmlns:a16="http://schemas.microsoft.com/office/drawing/2014/main" id="{55853F71-D591-2864-F73C-75EDE7ACB7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695" y="2447710"/>
            <a:ext cx="492403" cy="492403"/>
          </a:xfrm>
          <a:prstGeom prst="rect">
            <a:avLst/>
          </a:prstGeom>
        </p:spPr>
      </p:pic>
      <p:pic>
        <p:nvPicPr>
          <p:cNvPr id="12" name="Graphic 11" descr="Good Idea with solid fill">
            <a:extLst>
              <a:ext uri="{FF2B5EF4-FFF2-40B4-BE49-F238E27FC236}">
                <a16:creationId xmlns:a16="http://schemas.microsoft.com/office/drawing/2014/main" id="{9294E616-F508-7F98-FECF-4F65D374BD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080" y="3154942"/>
            <a:ext cx="492403" cy="492403"/>
          </a:xfrm>
          <a:prstGeom prst="rect">
            <a:avLst/>
          </a:prstGeom>
        </p:spPr>
      </p:pic>
      <p:pic>
        <p:nvPicPr>
          <p:cNvPr id="14" name="Graphic 13" descr="Presentation with pie chart with solid fill">
            <a:extLst>
              <a:ext uri="{FF2B5EF4-FFF2-40B4-BE49-F238E27FC236}">
                <a16:creationId xmlns:a16="http://schemas.microsoft.com/office/drawing/2014/main" id="{291BB169-6BEC-22F6-7D67-D1C9779E7E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8767" y="3864053"/>
            <a:ext cx="490524" cy="490524"/>
          </a:xfrm>
          <a:prstGeom prst="rect">
            <a:avLst/>
          </a:prstGeom>
        </p:spPr>
      </p:pic>
    </p:spTree>
    <p:extLst>
      <p:ext uri="{BB962C8B-B14F-4D97-AF65-F5344CB8AC3E}">
        <p14:creationId xmlns:p14="http://schemas.microsoft.com/office/powerpoint/2010/main" val="238587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9812-F9E9-A851-F6F7-D19C012D864D}"/>
              </a:ext>
            </a:extLst>
          </p:cNvPr>
          <p:cNvSpPr>
            <a:spLocks noGrp="1"/>
          </p:cNvSpPr>
          <p:nvPr>
            <p:ph type="title"/>
          </p:nvPr>
        </p:nvSpPr>
        <p:spPr>
          <a:xfrm>
            <a:off x="719998" y="153512"/>
            <a:ext cx="8070683" cy="1368141"/>
          </a:xfrm>
        </p:spPr>
        <p:txBody>
          <a:bodyPr/>
          <a:lstStyle/>
          <a:p>
            <a:r>
              <a:rPr lang="en-US" dirty="0"/>
              <a:t>Architectural Overview</a:t>
            </a:r>
          </a:p>
        </p:txBody>
      </p:sp>
      <p:grpSp>
        <p:nvGrpSpPr>
          <p:cNvPr id="9" name="Group 8">
            <a:extLst>
              <a:ext uri="{FF2B5EF4-FFF2-40B4-BE49-F238E27FC236}">
                <a16:creationId xmlns:a16="http://schemas.microsoft.com/office/drawing/2014/main" id="{FA9F004A-13F6-0B35-4BCE-05CCBF43585A}"/>
              </a:ext>
            </a:extLst>
          </p:cNvPr>
          <p:cNvGrpSpPr/>
          <p:nvPr/>
        </p:nvGrpSpPr>
        <p:grpSpPr>
          <a:xfrm>
            <a:off x="3136814" y="1399579"/>
            <a:ext cx="1226042" cy="654901"/>
            <a:chOff x="3248898" y="1155822"/>
            <a:chExt cx="1007289" cy="409640"/>
          </a:xfrm>
        </p:grpSpPr>
        <p:sp>
          <p:nvSpPr>
            <p:cNvPr id="10" name="Rectangle: Rounded Corners 9">
              <a:extLst>
                <a:ext uri="{FF2B5EF4-FFF2-40B4-BE49-F238E27FC236}">
                  <a16:creationId xmlns:a16="http://schemas.microsoft.com/office/drawing/2014/main" id="{4F70F8F5-4B7F-31A6-43FE-7D78CA824C9D}"/>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09144F39-DC2A-3821-1680-045F329B07D7}"/>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err="1">
                  <a:latin typeface="Fira Sans Condensed" panose="020B0503050000020004" pitchFamily="34" charset="0"/>
                </a:rPr>
                <a:t>Complaint</a:t>
              </a:r>
              <a:endParaRPr lang="en-US" sz="1200" kern="1200" dirty="0">
                <a:latin typeface="Fira Sans Condensed" panose="020B0503050000020004" pitchFamily="34" charset="0"/>
              </a:endParaRPr>
            </a:p>
          </p:txBody>
        </p:sp>
      </p:grpSp>
      <p:grpSp>
        <p:nvGrpSpPr>
          <p:cNvPr id="12" name="Group 11">
            <a:extLst>
              <a:ext uri="{FF2B5EF4-FFF2-40B4-BE49-F238E27FC236}">
                <a16:creationId xmlns:a16="http://schemas.microsoft.com/office/drawing/2014/main" id="{23640421-7742-9B4A-CFB6-A6E67BDD9257}"/>
              </a:ext>
            </a:extLst>
          </p:cNvPr>
          <p:cNvGrpSpPr/>
          <p:nvPr/>
        </p:nvGrpSpPr>
        <p:grpSpPr>
          <a:xfrm>
            <a:off x="4956618" y="915331"/>
            <a:ext cx="1616789" cy="750361"/>
            <a:chOff x="3248898" y="1155822"/>
            <a:chExt cx="1007289" cy="409640"/>
          </a:xfrm>
        </p:grpSpPr>
        <p:sp>
          <p:nvSpPr>
            <p:cNvPr id="13" name="Rectangle: Rounded Corners 12">
              <a:extLst>
                <a:ext uri="{FF2B5EF4-FFF2-40B4-BE49-F238E27FC236}">
                  <a16:creationId xmlns:a16="http://schemas.microsoft.com/office/drawing/2014/main" id="{1B8807B5-8D4E-DD44-AA84-42DD1B0D0208}"/>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73850BB0-2356-CF4F-19E2-315E40E69C7D}"/>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LLM-Analysis</a:t>
              </a:r>
              <a:endParaRPr lang="en-US" sz="1200" kern="1200" dirty="0">
                <a:latin typeface="Fira Sans Condensed" panose="020B0503050000020004" pitchFamily="34" charset="0"/>
              </a:endParaRPr>
            </a:p>
          </p:txBody>
        </p:sp>
      </p:grpSp>
      <p:grpSp>
        <p:nvGrpSpPr>
          <p:cNvPr id="18" name="Group 17">
            <a:extLst>
              <a:ext uri="{FF2B5EF4-FFF2-40B4-BE49-F238E27FC236}">
                <a16:creationId xmlns:a16="http://schemas.microsoft.com/office/drawing/2014/main" id="{6F976DB3-1981-3159-82E6-3CACA6315DB1}"/>
              </a:ext>
            </a:extLst>
          </p:cNvPr>
          <p:cNvGrpSpPr/>
          <p:nvPr/>
        </p:nvGrpSpPr>
        <p:grpSpPr>
          <a:xfrm>
            <a:off x="7211940" y="3177872"/>
            <a:ext cx="1601350" cy="792719"/>
            <a:chOff x="3248898" y="1155822"/>
            <a:chExt cx="1007289" cy="432764"/>
          </a:xfrm>
        </p:grpSpPr>
        <p:sp>
          <p:nvSpPr>
            <p:cNvPr id="19" name="Rectangle: Rounded Corners 18">
              <a:extLst>
                <a:ext uri="{FF2B5EF4-FFF2-40B4-BE49-F238E27FC236}">
                  <a16:creationId xmlns:a16="http://schemas.microsoft.com/office/drawing/2014/main" id="{AE3633C9-6CB2-8E79-85E7-542D8E0EB0EA}"/>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6BDEDDE2-3CA5-D961-6EDC-A0799E6D0322}"/>
                </a:ext>
              </a:extLst>
            </p:cNvPr>
            <p:cNvSpPr txBox="1"/>
            <p:nvPr/>
          </p:nvSpPr>
          <p:spPr>
            <a:xfrm>
              <a:off x="3272894" y="1202942"/>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err="1">
                  <a:latin typeface="Fira Sans Condensed" panose="020B0503050000020004" pitchFamily="34" charset="0"/>
                </a:rPr>
                <a:t>Actionable</a:t>
              </a:r>
              <a:r>
                <a:rPr lang="de-DE" sz="1200" kern="1200" dirty="0">
                  <a:latin typeface="Fira Sans Condensed" panose="020B0503050000020004" pitchFamily="34" charset="0"/>
                </a:rPr>
                <a:t> </a:t>
              </a:r>
              <a:r>
                <a:rPr lang="de-DE" sz="1200" kern="1200" dirty="0" err="1">
                  <a:latin typeface="Fira Sans Condensed" panose="020B0503050000020004" pitchFamily="34" charset="0"/>
                </a:rPr>
                <a:t>Insights</a:t>
              </a:r>
              <a:endParaRPr lang="en-US" sz="1200" kern="1200" dirty="0">
                <a:latin typeface="Fira Sans Condensed" panose="020B0503050000020004" pitchFamily="34" charset="0"/>
              </a:endParaRPr>
            </a:p>
          </p:txBody>
        </p:sp>
      </p:grpSp>
      <p:grpSp>
        <p:nvGrpSpPr>
          <p:cNvPr id="21" name="Group 20">
            <a:extLst>
              <a:ext uri="{FF2B5EF4-FFF2-40B4-BE49-F238E27FC236}">
                <a16:creationId xmlns:a16="http://schemas.microsoft.com/office/drawing/2014/main" id="{32BDBBE2-A817-3BC6-7A82-D4EA76E87CB0}"/>
              </a:ext>
            </a:extLst>
          </p:cNvPr>
          <p:cNvGrpSpPr/>
          <p:nvPr/>
        </p:nvGrpSpPr>
        <p:grpSpPr>
          <a:xfrm>
            <a:off x="4956618" y="3772293"/>
            <a:ext cx="1616788" cy="750362"/>
            <a:chOff x="3248898" y="1155822"/>
            <a:chExt cx="1007289" cy="409640"/>
          </a:xfrm>
        </p:grpSpPr>
        <p:sp>
          <p:nvSpPr>
            <p:cNvPr id="22" name="Rectangle: Rounded Corners 21">
              <a:extLst>
                <a:ext uri="{FF2B5EF4-FFF2-40B4-BE49-F238E27FC236}">
                  <a16:creationId xmlns:a16="http://schemas.microsoft.com/office/drawing/2014/main" id="{D3A3F405-B323-7262-6B34-907CC3FF0F26}"/>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9F09C4ED-3912-1B2E-B339-F9159AA6BDE3}"/>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Daily Reports</a:t>
              </a:r>
              <a:endParaRPr lang="en-US" sz="1200" kern="1200" dirty="0">
                <a:latin typeface="Fira Sans Condensed" panose="020B0503050000020004" pitchFamily="34" charset="0"/>
              </a:endParaRPr>
            </a:p>
          </p:txBody>
        </p:sp>
      </p:grpSp>
      <p:grpSp>
        <p:nvGrpSpPr>
          <p:cNvPr id="27" name="Group 26">
            <a:extLst>
              <a:ext uri="{FF2B5EF4-FFF2-40B4-BE49-F238E27FC236}">
                <a16:creationId xmlns:a16="http://schemas.microsoft.com/office/drawing/2014/main" id="{31C2A3A2-DE34-1C7D-31B3-8917DAD799B2}"/>
              </a:ext>
            </a:extLst>
          </p:cNvPr>
          <p:cNvGrpSpPr/>
          <p:nvPr/>
        </p:nvGrpSpPr>
        <p:grpSpPr>
          <a:xfrm>
            <a:off x="7205041" y="1643715"/>
            <a:ext cx="1585640" cy="750361"/>
            <a:chOff x="3248898" y="1155822"/>
            <a:chExt cx="1007289" cy="409640"/>
          </a:xfrm>
        </p:grpSpPr>
        <p:sp>
          <p:nvSpPr>
            <p:cNvPr id="28" name="Rectangle: Rounded Corners 27">
              <a:extLst>
                <a:ext uri="{FF2B5EF4-FFF2-40B4-BE49-F238E27FC236}">
                  <a16:creationId xmlns:a16="http://schemas.microsoft.com/office/drawing/2014/main" id="{2ED7003B-D401-0E4E-07AA-DF13CEB2FCAA}"/>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ectangle: Rounded Corners 4">
              <a:extLst>
                <a:ext uri="{FF2B5EF4-FFF2-40B4-BE49-F238E27FC236}">
                  <a16:creationId xmlns:a16="http://schemas.microsoft.com/office/drawing/2014/main" id="{265B4C95-D361-C0A8-48DB-05526AA2D59C}"/>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LLM </a:t>
              </a:r>
              <a:r>
                <a:rPr lang="de-DE" sz="1200" kern="1200" dirty="0" err="1">
                  <a:latin typeface="Fira Sans Condensed" panose="020B0503050000020004" pitchFamily="34" charset="0"/>
                </a:rPr>
                <a:t>Suggestions</a:t>
              </a:r>
              <a:endParaRPr lang="en-US" sz="1200" kern="1200" dirty="0">
                <a:latin typeface="Fira Sans Condensed" panose="020B0503050000020004" pitchFamily="34" charset="0"/>
              </a:endParaRPr>
            </a:p>
          </p:txBody>
        </p:sp>
      </p:grpSp>
      <p:grpSp>
        <p:nvGrpSpPr>
          <p:cNvPr id="30" name="Group 29">
            <a:extLst>
              <a:ext uri="{FF2B5EF4-FFF2-40B4-BE49-F238E27FC236}">
                <a16:creationId xmlns:a16="http://schemas.microsoft.com/office/drawing/2014/main" id="{FC92E0DC-F842-68C8-3ADD-2AA9BB9A5097}"/>
              </a:ext>
            </a:extLst>
          </p:cNvPr>
          <p:cNvGrpSpPr/>
          <p:nvPr/>
        </p:nvGrpSpPr>
        <p:grpSpPr>
          <a:xfrm>
            <a:off x="760765" y="882593"/>
            <a:ext cx="1305098" cy="750360"/>
            <a:chOff x="0" y="139399"/>
            <a:chExt cx="763311" cy="398160"/>
          </a:xfrm>
        </p:grpSpPr>
        <p:sp>
          <p:nvSpPr>
            <p:cNvPr id="31" name="Rectangle: Rounded Corners 30">
              <a:extLst>
                <a:ext uri="{FF2B5EF4-FFF2-40B4-BE49-F238E27FC236}">
                  <a16:creationId xmlns:a16="http://schemas.microsoft.com/office/drawing/2014/main" id="{1168C0C5-0F39-6A30-B1E7-07FBFD47C22A}"/>
                </a:ext>
              </a:extLst>
            </p:cNvPr>
            <p:cNvSpPr/>
            <p:nvPr/>
          </p:nvSpPr>
          <p:spPr>
            <a:xfrm>
              <a:off x="0" y="139399"/>
              <a:ext cx="763311" cy="39816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85A5DCAD-E7FF-6EAD-7880-BAC770BDCFAD}"/>
                </a:ext>
              </a:extLst>
            </p:cNvPr>
            <p:cNvSpPr txBox="1"/>
            <p:nvPr/>
          </p:nvSpPr>
          <p:spPr>
            <a:xfrm>
              <a:off x="11662" y="151061"/>
              <a:ext cx="739987" cy="3748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Tweet</a:t>
              </a:r>
              <a:endParaRPr lang="en-US" sz="1100" kern="1200" dirty="0"/>
            </a:p>
          </p:txBody>
        </p:sp>
      </p:grpSp>
      <p:grpSp>
        <p:nvGrpSpPr>
          <p:cNvPr id="42" name="Group 41">
            <a:extLst>
              <a:ext uri="{FF2B5EF4-FFF2-40B4-BE49-F238E27FC236}">
                <a16:creationId xmlns:a16="http://schemas.microsoft.com/office/drawing/2014/main" id="{23413445-0E29-1ECC-1183-C4640BB77D0A}"/>
              </a:ext>
            </a:extLst>
          </p:cNvPr>
          <p:cNvGrpSpPr/>
          <p:nvPr/>
        </p:nvGrpSpPr>
        <p:grpSpPr>
          <a:xfrm>
            <a:off x="2573667" y="2370942"/>
            <a:ext cx="1601350" cy="750361"/>
            <a:chOff x="3248898" y="1155822"/>
            <a:chExt cx="1007289" cy="409640"/>
          </a:xfrm>
        </p:grpSpPr>
        <p:sp>
          <p:nvSpPr>
            <p:cNvPr id="43" name="Rectangle: Rounded Corners 42">
              <a:extLst>
                <a:ext uri="{FF2B5EF4-FFF2-40B4-BE49-F238E27FC236}">
                  <a16:creationId xmlns:a16="http://schemas.microsoft.com/office/drawing/2014/main" id="{B96FA247-D13D-012C-4806-0A11E12E33DA}"/>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Rounded Corners 4">
              <a:extLst>
                <a:ext uri="{FF2B5EF4-FFF2-40B4-BE49-F238E27FC236}">
                  <a16:creationId xmlns:a16="http://schemas.microsoft.com/office/drawing/2014/main" id="{733EAB2E-9D66-1DC7-41E3-210521CFEDFE}"/>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Classification Model</a:t>
              </a:r>
              <a:endParaRPr lang="en-US" sz="1200" kern="1200" dirty="0">
                <a:latin typeface="Fira Sans Condensed" panose="020B0503050000020004" pitchFamily="34" charset="0"/>
              </a:endParaRPr>
            </a:p>
          </p:txBody>
        </p:sp>
      </p:grpSp>
      <p:grpSp>
        <p:nvGrpSpPr>
          <p:cNvPr id="45" name="Group 44">
            <a:extLst>
              <a:ext uri="{FF2B5EF4-FFF2-40B4-BE49-F238E27FC236}">
                <a16:creationId xmlns:a16="http://schemas.microsoft.com/office/drawing/2014/main" id="{552AF455-899B-3FB0-F5DE-1E4C1F0464FC}"/>
              </a:ext>
            </a:extLst>
          </p:cNvPr>
          <p:cNvGrpSpPr/>
          <p:nvPr/>
        </p:nvGrpSpPr>
        <p:grpSpPr>
          <a:xfrm>
            <a:off x="724802" y="2318193"/>
            <a:ext cx="1305098" cy="750360"/>
            <a:chOff x="3248898" y="1143824"/>
            <a:chExt cx="1014006" cy="421638"/>
          </a:xfrm>
        </p:grpSpPr>
        <p:sp>
          <p:nvSpPr>
            <p:cNvPr id="46" name="Rectangle: Rounded Corners 45">
              <a:extLst>
                <a:ext uri="{FF2B5EF4-FFF2-40B4-BE49-F238E27FC236}">
                  <a16:creationId xmlns:a16="http://schemas.microsoft.com/office/drawing/2014/main" id="{F81F1943-17DC-0DDB-8283-8E37C829D3E4}"/>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ectangle: Rounded Corners 4">
              <a:extLst>
                <a:ext uri="{FF2B5EF4-FFF2-40B4-BE49-F238E27FC236}">
                  <a16:creationId xmlns:a16="http://schemas.microsoft.com/office/drawing/2014/main" id="{32B8051D-FD2E-A50A-64D5-47728EAC2F6E}"/>
                </a:ext>
              </a:extLst>
            </p:cNvPr>
            <p:cNvSpPr txBox="1"/>
            <p:nvPr/>
          </p:nvSpPr>
          <p:spPr>
            <a:xfrm>
              <a:off x="3279611" y="1143824"/>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Tweet Processing</a:t>
              </a:r>
              <a:endParaRPr lang="en-US" sz="1200" kern="1200" dirty="0">
                <a:latin typeface="Fira Sans Condensed" panose="020B0503050000020004" pitchFamily="34" charset="0"/>
              </a:endParaRPr>
            </a:p>
          </p:txBody>
        </p:sp>
      </p:grpSp>
      <p:grpSp>
        <p:nvGrpSpPr>
          <p:cNvPr id="48" name="Group 47">
            <a:extLst>
              <a:ext uri="{FF2B5EF4-FFF2-40B4-BE49-F238E27FC236}">
                <a16:creationId xmlns:a16="http://schemas.microsoft.com/office/drawing/2014/main" id="{86D3251F-7E59-5041-7CDD-C8B90B2124B4}"/>
              </a:ext>
            </a:extLst>
          </p:cNvPr>
          <p:cNvGrpSpPr/>
          <p:nvPr/>
        </p:nvGrpSpPr>
        <p:grpSpPr>
          <a:xfrm>
            <a:off x="700058" y="3775145"/>
            <a:ext cx="1345866" cy="800876"/>
            <a:chOff x="3248898" y="1155822"/>
            <a:chExt cx="1007289" cy="409640"/>
          </a:xfrm>
        </p:grpSpPr>
        <p:sp>
          <p:nvSpPr>
            <p:cNvPr id="49" name="Rectangle: Rounded Corners 48">
              <a:extLst>
                <a:ext uri="{FF2B5EF4-FFF2-40B4-BE49-F238E27FC236}">
                  <a16:creationId xmlns:a16="http://schemas.microsoft.com/office/drawing/2014/main" id="{2EA9D173-C098-CE88-2C4A-82C52BCAC4B1}"/>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ectangle: Rounded Corners 4">
              <a:extLst>
                <a:ext uri="{FF2B5EF4-FFF2-40B4-BE49-F238E27FC236}">
                  <a16:creationId xmlns:a16="http://schemas.microsoft.com/office/drawing/2014/main" id="{E02917F9-BBD4-DF14-2AD3-20532709A4FC}"/>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Tweet Manual </a:t>
              </a:r>
              <a:r>
                <a:rPr lang="de-DE" sz="1200" kern="1200" dirty="0" err="1">
                  <a:latin typeface="Fira Sans Condensed" panose="020B0503050000020004" pitchFamily="34" charset="0"/>
                </a:rPr>
                <a:t>Labelling</a:t>
              </a:r>
              <a:endParaRPr lang="en-US" sz="1200" kern="1200" dirty="0">
                <a:latin typeface="Fira Sans Condensed" panose="020B0503050000020004" pitchFamily="34" charset="0"/>
              </a:endParaRPr>
            </a:p>
          </p:txBody>
        </p:sp>
      </p:grpSp>
      <p:cxnSp>
        <p:nvCxnSpPr>
          <p:cNvPr id="52" name="Straight Arrow Connector 51">
            <a:extLst>
              <a:ext uri="{FF2B5EF4-FFF2-40B4-BE49-F238E27FC236}">
                <a16:creationId xmlns:a16="http://schemas.microsoft.com/office/drawing/2014/main" id="{741C8E8B-A702-8665-C3B7-C17AF50B897A}"/>
              </a:ext>
            </a:extLst>
          </p:cNvPr>
          <p:cNvCxnSpPr>
            <a:cxnSpLocks/>
            <a:stCxn id="31" idx="2"/>
            <a:endCxn id="47" idx="0"/>
          </p:cNvCxnSpPr>
          <p:nvPr/>
        </p:nvCxnSpPr>
        <p:spPr>
          <a:xfrm flipH="1">
            <a:off x="1397116" y="1632953"/>
            <a:ext cx="16198" cy="6852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7BBED9E0-6F44-B21E-0341-70A194C662A3}"/>
              </a:ext>
            </a:extLst>
          </p:cNvPr>
          <p:cNvCxnSpPr>
            <a:stCxn id="46" idx="2"/>
            <a:endCxn id="50" idx="0"/>
          </p:cNvCxnSpPr>
          <p:nvPr/>
        </p:nvCxnSpPr>
        <p:spPr>
          <a:xfrm flipH="1">
            <a:off x="1372991" y="3068553"/>
            <a:ext cx="38" cy="7300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BCC5886-E2FB-8B0F-4B3C-EE35DB58F2CC}"/>
              </a:ext>
            </a:extLst>
          </p:cNvPr>
          <p:cNvGrpSpPr/>
          <p:nvPr/>
        </p:nvGrpSpPr>
        <p:grpSpPr>
          <a:xfrm>
            <a:off x="4956619" y="2348963"/>
            <a:ext cx="1616788" cy="750362"/>
            <a:chOff x="3248898" y="1155822"/>
            <a:chExt cx="1007289" cy="409640"/>
          </a:xfrm>
        </p:grpSpPr>
        <p:sp>
          <p:nvSpPr>
            <p:cNvPr id="93" name="Rectangle: Rounded Corners 92">
              <a:extLst>
                <a:ext uri="{FF2B5EF4-FFF2-40B4-BE49-F238E27FC236}">
                  <a16:creationId xmlns:a16="http://schemas.microsoft.com/office/drawing/2014/main" id="{9A425596-D2C1-5CE1-6ECB-730CF68BF013}"/>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Rectangle: Rounded Corners 4">
              <a:extLst>
                <a:ext uri="{FF2B5EF4-FFF2-40B4-BE49-F238E27FC236}">
                  <a16:creationId xmlns:a16="http://schemas.microsoft.com/office/drawing/2014/main" id="{EAB6C9D9-5F5A-49E1-C537-387CF0BC136B}"/>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Analyse </a:t>
              </a:r>
              <a:r>
                <a:rPr lang="de-DE" sz="1200" kern="1200" dirty="0" err="1">
                  <a:latin typeface="Fira Sans Condensed" panose="020B0503050000020004" pitchFamily="34" charset="0"/>
                </a:rPr>
                <a:t>common</a:t>
              </a:r>
              <a:r>
                <a:rPr lang="de-DE" sz="1200" kern="1200" dirty="0">
                  <a:latin typeface="Fira Sans Condensed" panose="020B0503050000020004" pitchFamily="34" charset="0"/>
                </a:rPr>
                <a:t> </a:t>
              </a:r>
              <a:r>
                <a:rPr lang="de-DE" sz="1200" kern="1200" dirty="0" err="1">
                  <a:latin typeface="Fira Sans Condensed" panose="020B0503050000020004" pitchFamily="34" charset="0"/>
                </a:rPr>
                <a:t>complaints</a:t>
              </a:r>
              <a:endParaRPr lang="en-US" sz="1200" kern="1200" dirty="0">
                <a:latin typeface="Fira Sans Condensed" panose="020B0503050000020004" pitchFamily="34" charset="0"/>
              </a:endParaRPr>
            </a:p>
          </p:txBody>
        </p:sp>
      </p:grpSp>
      <p:cxnSp>
        <p:nvCxnSpPr>
          <p:cNvPr id="100" name="Straight Arrow Connector 99">
            <a:extLst>
              <a:ext uri="{FF2B5EF4-FFF2-40B4-BE49-F238E27FC236}">
                <a16:creationId xmlns:a16="http://schemas.microsoft.com/office/drawing/2014/main" id="{5E95DC58-4604-2907-3F2D-6E50F513973E}"/>
              </a:ext>
            </a:extLst>
          </p:cNvPr>
          <p:cNvCxnSpPr>
            <a:cxnSpLocks/>
            <a:stCxn id="14" idx="2"/>
            <a:endCxn id="93" idx="0"/>
          </p:cNvCxnSpPr>
          <p:nvPr/>
        </p:nvCxnSpPr>
        <p:spPr>
          <a:xfrm>
            <a:off x="5765013" y="1643714"/>
            <a:ext cx="0" cy="70524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2" name="Straight Arrow Connector 101">
            <a:extLst>
              <a:ext uri="{FF2B5EF4-FFF2-40B4-BE49-F238E27FC236}">
                <a16:creationId xmlns:a16="http://schemas.microsoft.com/office/drawing/2014/main" id="{27DCE301-6D83-B47E-0AA7-DEBD5571A317}"/>
              </a:ext>
            </a:extLst>
          </p:cNvPr>
          <p:cNvCxnSpPr>
            <a:stCxn id="94" idx="2"/>
            <a:endCxn id="23" idx="0"/>
          </p:cNvCxnSpPr>
          <p:nvPr/>
        </p:nvCxnSpPr>
        <p:spPr>
          <a:xfrm flipH="1">
            <a:off x="5765012" y="3077347"/>
            <a:ext cx="1" cy="7169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4" name="Straight Arrow Connector 113">
            <a:extLst>
              <a:ext uri="{FF2B5EF4-FFF2-40B4-BE49-F238E27FC236}">
                <a16:creationId xmlns:a16="http://schemas.microsoft.com/office/drawing/2014/main" id="{E110825D-C6C2-8C59-0C11-5ECEDE6561CC}"/>
              </a:ext>
            </a:extLst>
          </p:cNvPr>
          <p:cNvCxnSpPr>
            <a:stCxn id="44" idx="0"/>
            <a:endCxn id="11" idx="2"/>
          </p:cNvCxnSpPr>
          <p:nvPr/>
        </p:nvCxnSpPr>
        <p:spPr>
          <a:xfrm flipV="1">
            <a:off x="3374342" y="2035298"/>
            <a:ext cx="375494" cy="3576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8" name="Connector: Elbow 117">
            <a:extLst>
              <a:ext uri="{FF2B5EF4-FFF2-40B4-BE49-F238E27FC236}">
                <a16:creationId xmlns:a16="http://schemas.microsoft.com/office/drawing/2014/main" id="{96484514-F925-3972-94C1-4E26D9C57032}"/>
              </a:ext>
            </a:extLst>
          </p:cNvPr>
          <p:cNvCxnSpPr>
            <a:stCxn id="50" idx="3"/>
            <a:endCxn id="43" idx="1"/>
          </p:cNvCxnSpPr>
          <p:nvPr/>
        </p:nvCxnSpPr>
        <p:spPr>
          <a:xfrm flipV="1">
            <a:off x="2029893" y="2746123"/>
            <a:ext cx="543774" cy="1429460"/>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2" name="Straight Arrow Connector 121">
            <a:extLst>
              <a:ext uri="{FF2B5EF4-FFF2-40B4-BE49-F238E27FC236}">
                <a16:creationId xmlns:a16="http://schemas.microsoft.com/office/drawing/2014/main" id="{A1CFBB8F-17F5-81E6-8A11-0A85B09FA174}"/>
              </a:ext>
            </a:extLst>
          </p:cNvPr>
          <p:cNvCxnSpPr>
            <a:stCxn id="29" idx="2"/>
            <a:endCxn id="19" idx="0"/>
          </p:cNvCxnSpPr>
          <p:nvPr/>
        </p:nvCxnSpPr>
        <p:spPr>
          <a:xfrm>
            <a:off x="7997861" y="2372098"/>
            <a:ext cx="14754" cy="8057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nvGrpSpPr>
          <p:cNvPr id="126" name="Group 125">
            <a:extLst>
              <a:ext uri="{FF2B5EF4-FFF2-40B4-BE49-F238E27FC236}">
                <a16:creationId xmlns:a16="http://schemas.microsoft.com/office/drawing/2014/main" id="{D0F61B0D-626C-17F5-4053-F0321A109E29}"/>
              </a:ext>
            </a:extLst>
          </p:cNvPr>
          <p:cNvGrpSpPr/>
          <p:nvPr/>
        </p:nvGrpSpPr>
        <p:grpSpPr>
          <a:xfrm>
            <a:off x="3163054" y="3553052"/>
            <a:ext cx="1226042" cy="654901"/>
            <a:chOff x="3248898" y="1155822"/>
            <a:chExt cx="1007289" cy="409640"/>
          </a:xfrm>
        </p:grpSpPr>
        <p:sp>
          <p:nvSpPr>
            <p:cNvPr id="127" name="Rectangle: Rounded Corners 126">
              <a:extLst>
                <a:ext uri="{FF2B5EF4-FFF2-40B4-BE49-F238E27FC236}">
                  <a16:creationId xmlns:a16="http://schemas.microsoft.com/office/drawing/2014/main" id="{DD19E92A-CE39-A54E-58EA-3BA78EC1163E}"/>
                </a:ext>
              </a:extLst>
            </p:cNvPr>
            <p:cNvSpPr/>
            <p:nvPr/>
          </p:nvSpPr>
          <p:spPr>
            <a:xfrm>
              <a:off x="3248898" y="1155822"/>
              <a:ext cx="1007289" cy="40964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Rectangle: Rounded Corners 4">
              <a:extLst>
                <a:ext uri="{FF2B5EF4-FFF2-40B4-BE49-F238E27FC236}">
                  <a16:creationId xmlns:a16="http://schemas.microsoft.com/office/drawing/2014/main" id="{4F67ADE5-783C-3525-47F2-9FA5D72DB538}"/>
                </a:ext>
              </a:extLst>
            </p:cNvPr>
            <p:cNvSpPr txBox="1"/>
            <p:nvPr/>
          </p:nvSpPr>
          <p:spPr>
            <a:xfrm>
              <a:off x="3260896" y="1167820"/>
              <a:ext cx="983293" cy="385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de-DE" sz="1200" kern="1200" dirty="0">
                  <a:latin typeface="Fira Sans Condensed" panose="020B0503050000020004" pitchFamily="34" charset="0"/>
                </a:rPr>
                <a:t>Non-</a:t>
              </a:r>
              <a:r>
                <a:rPr lang="de-DE" sz="1200" kern="1200" dirty="0" err="1">
                  <a:latin typeface="Fira Sans Condensed" panose="020B0503050000020004" pitchFamily="34" charset="0"/>
                </a:rPr>
                <a:t>Complaint</a:t>
              </a:r>
              <a:endParaRPr lang="en-US" sz="1200" kern="1200" dirty="0">
                <a:latin typeface="Fira Sans Condensed" panose="020B0503050000020004" pitchFamily="34" charset="0"/>
              </a:endParaRPr>
            </a:p>
          </p:txBody>
        </p:sp>
      </p:grpSp>
      <p:cxnSp>
        <p:nvCxnSpPr>
          <p:cNvPr id="130" name="Straight Arrow Connector 129">
            <a:extLst>
              <a:ext uri="{FF2B5EF4-FFF2-40B4-BE49-F238E27FC236}">
                <a16:creationId xmlns:a16="http://schemas.microsoft.com/office/drawing/2014/main" id="{6554238B-3B54-D7E0-FABD-57356F2F7016}"/>
              </a:ext>
            </a:extLst>
          </p:cNvPr>
          <p:cNvCxnSpPr>
            <a:cxnSpLocks/>
            <a:stCxn id="44" idx="2"/>
            <a:endCxn id="127" idx="0"/>
          </p:cNvCxnSpPr>
          <p:nvPr/>
        </p:nvCxnSpPr>
        <p:spPr>
          <a:xfrm>
            <a:off x="3374342" y="3099325"/>
            <a:ext cx="401733" cy="45372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7" name="Connector: Elbow 136">
            <a:extLst>
              <a:ext uri="{FF2B5EF4-FFF2-40B4-BE49-F238E27FC236}">
                <a16:creationId xmlns:a16="http://schemas.microsoft.com/office/drawing/2014/main" id="{CAF90307-E9D3-5D07-5BCE-EAFAB8A5CDA0}"/>
              </a:ext>
            </a:extLst>
          </p:cNvPr>
          <p:cNvCxnSpPr>
            <a:stCxn id="23" idx="3"/>
            <a:endCxn id="29" idx="0"/>
          </p:cNvCxnSpPr>
          <p:nvPr/>
        </p:nvCxnSpPr>
        <p:spPr>
          <a:xfrm flipV="1">
            <a:off x="6554148" y="1665692"/>
            <a:ext cx="1443713" cy="2481782"/>
          </a:xfrm>
          <a:prstGeom prst="bentConnector4">
            <a:avLst>
              <a:gd name="adj1" fmla="val 23196"/>
              <a:gd name="adj2" fmla="val 10921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9" name="Connector: Elbow 138">
            <a:extLst>
              <a:ext uri="{FF2B5EF4-FFF2-40B4-BE49-F238E27FC236}">
                <a16:creationId xmlns:a16="http://schemas.microsoft.com/office/drawing/2014/main" id="{78684412-350F-2000-0C3D-5FBB747DE730}"/>
              </a:ext>
            </a:extLst>
          </p:cNvPr>
          <p:cNvCxnSpPr>
            <a:stCxn id="11" idx="0"/>
            <a:endCxn id="14" idx="1"/>
          </p:cNvCxnSpPr>
          <p:nvPr/>
        </p:nvCxnSpPr>
        <p:spPr>
          <a:xfrm rot="5400000" flipH="1" flipV="1">
            <a:off x="4298732" y="741616"/>
            <a:ext cx="128249" cy="122604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1759623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7722</TotalTime>
  <Words>1746</Words>
  <Application>Microsoft Office PowerPoint</Application>
  <PresentationFormat>On-screen Show (16:9)</PresentationFormat>
  <Paragraphs>187</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Fira Sans Condensed Light</vt:lpstr>
      <vt:lpstr>Söhne</vt:lpstr>
      <vt:lpstr>Fira Sans Condensed</vt:lpstr>
      <vt:lpstr>Rajdhani</vt:lpstr>
      <vt:lpstr>Arial</vt:lpstr>
      <vt:lpstr>AI Tech Agency Infographics by Slidesgo</vt:lpstr>
      <vt:lpstr>The Fine Tuners (Team1)</vt:lpstr>
      <vt:lpstr>Enhancing Train Maintenance with NLP Analysis of Social Media Tweets</vt:lpstr>
      <vt:lpstr>Table of Content</vt:lpstr>
      <vt:lpstr>Introduction</vt:lpstr>
      <vt:lpstr>Business requirements</vt:lpstr>
      <vt:lpstr>Our Mission, Approach and Goal</vt:lpstr>
      <vt:lpstr>Stakeholder Analysis</vt:lpstr>
      <vt:lpstr>Product Vision -MVP</vt:lpstr>
      <vt:lpstr>Architectural Overview</vt:lpstr>
      <vt:lpstr>Product Alignment with Business</vt:lpstr>
      <vt:lpstr>Risk Analysis</vt:lpstr>
      <vt:lpstr>Performance Metrics</vt:lpstr>
      <vt:lpstr>Summary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Fine Tuners</dc:title>
  <dc:creator>Ecem Günhar Akuras</dc:creator>
  <cp:lastModifiedBy>Akshay Rajesh</cp:lastModifiedBy>
  <cp:revision>22</cp:revision>
  <dcterms:modified xsi:type="dcterms:W3CDTF">2023-11-01T22:10:47Z</dcterms:modified>
</cp:coreProperties>
</file>